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3" r:id="rId1"/>
  </p:sldMasterIdLst>
  <p:notesMasterIdLst>
    <p:notesMasterId r:id="rId22"/>
  </p:notesMasterIdLst>
  <p:handoutMasterIdLst>
    <p:handoutMasterId r:id="rId23"/>
  </p:handoutMasterIdLst>
  <p:sldIdLst>
    <p:sldId id="257" r:id="rId2"/>
    <p:sldId id="276" r:id="rId3"/>
    <p:sldId id="272" r:id="rId4"/>
    <p:sldId id="278" r:id="rId5"/>
    <p:sldId id="277" r:id="rId6"/>
    <p:sldId id="259" r:id="rId7"/>
    <p:sldId id="260" r:id="rId8"/>
    <p:sldId id="261" r:id="rId9"/>
    <p:sldId id="262" r:id="rId10"/>
    <p:sldId id="263" r:id="rId11"/>
    <p:sldId id="280" r:id="rId12"/>
    <p:sldId id="279" r:id="rId13"/>
    <p:sldId id="281" r:id="rId14"/>
    <p:sldId id="282" r:id="rId15"/>
    <p:sldId id="265" r:id="rId16"/>
    <p:sldId id="271" r:id="rId17"/>
    <p:sldId id="266" r:id="rId18"/>
    <p:sldId id="267" r:id="rId19"/>
    <p:sldId id="283" r:id="rId20"/>
    <p:sldId id="275" r:id="rId21"/>
  </p:sldIdLst>
  <p:sldSz cx="12192000" cy="6858000"/>
  <p:notesSz cx="6858000" cy="9144000"/>
  <p:defaultTextStyle>
    <a:defPPr rtl="0">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70" d="100"/>
          <a:sy n="70" d="100"/>
        </p:scale>
        <p:origin x="654" y="54"/>
      </p:cViewPr>
      <p:guideLst/>
    </p:cSldViewPr>
  </p:slideViewPr>
  <p:notesTextViewPr>
    <p:cViewPr>
      <p:scale>
        <a:sx n="1" d="1"/>
        <a:sy n="1" d="1"/>
      </p:scale>
      <p:origin x="0" y="0"/>
    </p:cViewPr>
  </p:notesTextViewPr>
  <p:notesViewPr>
    <p:cSldViewPr snapToGrid="0">
      <p:cViewPr varScale="1">
        <p:scale>
          <a:sx n="120" d="100"/>
          <a:sy n="120" d="100"/>
        </p:scale>
        <p:origin x="504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Označba mesta za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EC5605EC-8585-4D9D-8330-C6DBCA277CAA}" type="datetime1">
              <a:rPr lang="sl-SI" smtClean="0"/>
              <a:t>3.5.2020</a:t>
            </a:fld>
            <a:endParaRPr lang="en-US" dirty="0"/>
          </a:p>
        </p:txBody>
      </p:sp>
      <p:sp>
        <p:nvSpPr>
          <p:cNvPr id="4" name="Označba mesta za nogo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Označba mesta številke diapoz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1A8EE09-76CC-4000-B080-9F213DA7DCEF}" type="slidenum">
              <a:rPr lang="en-US" smtClean="0"/>
              <a:t>‹#›</a:t>
            </a:fld>
            <a:endParaRPr lang="en-US"/>
          </a:p>
        </p:txBody>
      </p:sp>
    </p:spTree>
    <p:extLst>
      <p:ext uri="{BB962C8B-B14F-4D97-AF65-F5344CB8AC3E}">
        <p14:creationId xmlns:p14="http://schemas.microsoft.com/office/powerpoint/2010/main" val="63868124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Označba mesta za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775AC3D-DA5D-42AC-A274-DE2E450B9A4F}" type="datetime1">
              <a:rPr lang="sl-SI" smtClean="0"/>
              <a:t>3.5.2020</a:t>
            </a:fld>
            <a:endParaRPr lang="en-US"/>
          </a:p>
        </p:txBody>
      </p:sp>
      <p:sp>
        <p:nvSpPr>
          <p:cNvPr id="4" name="Označba mesta za sliko diapoz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sl"/>
              <a:t>Uredite sloge besedila matrice</a:t>
            </a:r>
            <a:endParaRPr lang="en-US"/>
          </a:p>
          <a:p>
            <a:pPr lvl="1" rtl="0"/>
            <a:r>
              <a:rPr lang="sl"/>
              <a:t>Druga raven</a:t>
            </a:r>
          </a:p>
          <a:p>
            <a:pPr lvl="2" rtl="0"/>
            <a:r>
              <a:rPr lang="sl"/>
              <a:t>Tretja raven</a:t>
            </a:r>
          </a:p>
          <a:p>
            <a:pPr lvl="3" rtl="0"/>
            <a:r>
              <a:rPr lang="sl"/>
              <a:t>Četrta raven</a:t>
            </a:r>
          </a:p>
          <a:p>
            <a:pPr lvl="4" rtl="0"/>
            <a:r>
              <a:rPr lang="sl"/>
              <a:t>Peta raven</a:t>
            </a:r>
            <a:endParaRPr lang="en-US"/>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8E40627-AA7D-471F-B5F2-0BF9E4C68EB6}" type="slidenum">
              <a:rPr lang="en-US" smtClean="0"/>
              <a:t>‹#›</a:t>
            </a:fld>
            <a:endParaRPr lang="en-US"/>
          </a:p>
        </p:txBody>
      </p:sp>
    </p:spTree>
    <p:extLst>
      <p:ext uri="{BB962C8B-B14F-4D97-AF65-F5344CB8AC3E}">
        <p14:creationId xmlns:p14="http://schemas.microsoft.com/office/powerpoint/2010/main" val="40995452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5" name="Pravokotnik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10" name="Pravokotnik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Pravokotnik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Pravokotnik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Skupina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Raven povezovalnik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aven povezovalnik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Naslov 1"/>
          <p:cNvSpPr>
            <a:spLocks noGrp="1"/>
          </p:cNvSpPr>
          <p:nvPr>
            <p:ph type="ctrTitle"/>
          </p:nvPr>
        </p:nvSpPr>
        <p:spPr>
          <a:xfrm>
            <a:off x="1629103" y="2244830"/>
            <a:ext cx="8933796" cy="2437232"/>
          </a:xfrm>
        </p:spPr>
        <p:txBody>
          <a:bodyPr tIns="45720" bIns="45720" rtlCol="0" anchor="ctr">
            <a:noAutofit/>
          </a:bodyPr>
          <a:lstStyle>
            <a:lvl1pPr algn="ctr">
              <a:lnSpc>
                <a:spcPct val="83000"/>
              </a:lnSpc>
              <a:defRPr lang="en-US" sz="6400" b="0" kern="1200" cap="all" spc="-100" baseline="0" dirty="0">
                <a:solidFill>
                  <a:schemeClr val="tx1">
                    <a:lumMod val="85000"/>
                    <a:lumOff val="15000"/>
                  </a:schemeClr>
                </a:solidFill>
                <a:effectLst/>
                <a:latin typeface="+mj-lt"/>
                <a:ea typeface="+mn-ea"/>
                <a:cs typeface="+mn-cs"/>
              </a:defRPr>
            </a:lvl1pPr>
          </a:lstStyle>
          <a:p>
            <a:pPr rtl="0"/>
            <a:r>
              <a:rPr lang="sl-SI"/>
              <a:t>Kliknite, če želite urediti slog naslova matrice</a:t>
            </a:r>
            <a:endParaRPr lang="en-US" dirty="0"/>
          </a:p>
        </p:txBody>
      </p:sp>
      <p:sp>
        <p:nvSpPr>
          <p:cNvPr id="3" name="Podnaslov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sl-SI"/>
              <a:t>Kliknite, če želite urediti slog podnaslova matrice</a:t>
            </a:r>
            <a:endParaRPr lang="en-US" dirty="0"/>
          </a:p>
        </p:txBody>
      </p:sp>
      <p:sp>
        <p:nvSpPr>
          <p:cNvPr id="20" name="Označba mesta za datum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092DC767-0279-4A54-9038-8BC4A035FBF4}" type="datetime1">
              <a:rPr lang="sl-SI" smtClean="0"/>
              <a:t>3.5.2020</a:t>
            </a:fld>
            <a:endParaRPr lang="en-US" dirty="0"/>
          </a:p>
        </p:txBody>
      </p:sp>
      <p:sp>
        <p:nvSpPr>
          <p:cNvPr id="21" name="Označba mesta za nogo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en-US" dirty="0"/>
          </a:p>
        </p:txBody>
      </p:sp>
      <p:sp>
        <p:nvSpPr>
          <p:cNvPr id="22" name="Označba mesta za številko diapozitiva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navpično besedilo 2"/>
          <p:cNvSpPr>
            <a:spLocks noGrp="1"/>
          </p:cNvSpPr>
          <p:nvPr>
            <p:ph type="body" orient="vert" idx="1"/>
          </p:nvPr>
        </p:nvSpPr>
        <p:spPr/>
        <p:txBody>
          <a:bodyPr vert="eaVert"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0B0FCE13-55AB-44CB-98FF-B24C5461A566}" type="datetime1">
              <a:rPr lang="sl-SI" smtClean="0"/>
              <a:t>3.5.2020</a:t>
            </a:fld>
            <a:endParaRPr lang="en-US"/>
          </a:p>
        </p:txBody>
      </p:sp>
      <p:sp>
        <p:nvSpPr>
          <p:cNvPr id="5" name="Označba mesta za nogo 4"/>
          <p:cNvSpPr>
            <a:spLocks noGrp="1"/>
          </p:cNvSpPr>
          <p:nvPr>
            <p:ph type="ftr" sz="quarter" idx="11"/>
          </p:nvPr>
        </p:nvSpPr>
        <p:spPr/>
        <p:txBody>
          <a:bodyPr rtlCol="0"/>
          <a:lstStyle/>
          <a:p>
            <a:pPr rtl="0"/>
            <a:endParaRPr lang="en-US"/>
          </a:p>
        </p:txBody>
      </p:sp>
      <p:sp>
        <p:nvSpPr>
          <p:cNvPr id="6" name="Označba mesta številke diapozitiva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en naslov in besedilo">
    <p:spTree>
      <p:nvGrpSpPr>
        <p:cNvPr id="1" name=""/>
        <p:cNvGrpSpPr/>
        <p:nvPr/>
      </p:nvGrpSpPr>
      <p:grpSpPr>
        <a:xfrm>
          <a:off x="0" y="0"/>
          <a:ext cx="0" cy="0"/>
          <a:chOff x="0" y="0"/>
          <a:chExt cx="0" cy="0"/>
        </a:xfrm>
      </p:grpSpPr>
      <p:sp>
        <p:nvSpPr>
          <p:cNvPr id="2" name="Navpičen naslov 1"/>
          <p:cNvSpPr>
            <a:spLocks noGrp="1"/>
          </p:cNvSpPr>
          <p:nvPr>
            <p:ph type="title" orient="vert"/>
          </p:nvPr>
        </p:nvSpPr>
        <p:spPr>
          <a:xfrm>
            <a:off x="8991600" y="762000"/>
            <a:ext cx="2362200" cy="5257800"/>
          </a:xfrm>
        </p:spPr>
        <p:txBody>
          <a:bodyPr vert="eaVert" rtlCol="0"/>
          <a:lstStyle/>
          <a:p>
            <a:pPr rtl="0"/>
            <a:r>
              <a:rPr lang="sl-SI"/>
              <a:t>Kliknite, če želite urediti slog naslova matrice</a:t>
            </a:r>
            <a:endParaRPr lang="en-US" dirty="0"/>
          </a:p>
        </p:txBody>
      </p:sp>
      <p:sp>
        <p:nvSpPr>
          <p:cNvPr id="3" name="Označba mesta za navpično besedilo 2"/>
          <p:cNvSpPr>
            <a:spLocks noGrp="1"/>
          </p:cNvSpPr>
          <p:nvPr>
            <p:ph type="body" orient="vert" idx="1"/>
          </p:nvPr>
        </p:nvSpPr>
        <p:spPr>
          <a:xfrm>
            <a:off x="838200" y="762000"/>
            <a:ext cx="8077200" cy="5257800"/>
          </a:xfrm>
        </p:spPr>
        <p:txBody>
          <a:bodyPr vert="eaVert"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76659BBA-6B8E-4FED-B297-D362FAA89558}" type="datetime1">
              <a:rPr lang="sl-SI" smtClean="0"/>
              <a:t>3.5.2020</a:t>
            </a:fld>
            <a:endParaRPr lang="en-US"/>
          </a:p>
        </p:txBody>
      </p:sp>
      <p:sp>
        <p:nvSpPr>
          <p:cNvPr id="5" name="Označba mesta za nogo 4"/>
          <p:cNvSpPr>
            <a:spLocks noGrp="1"/>
          </p:cNvSpPr>
          <p:nvPr>
            <p:ph type="ftr" sz="quarter" idx="11"/>
          </p:nvPr>
        </p:nvSpPr>
        <p:spPr/>
        <p:txBody>
          <a:bodyPr rtlCol="0"/>
          <a:lstStyle/>
          <a:p>
            <a:pPr rtl="0"/>
            <a:endParaRPr lang="en-US"/>
          </a:p>
        </p:txBody>
      </p:sp>
      <p:sp>
        <p:nvSpPr>
          <p:cNvPr id="6" name="Označba mesta številke diapozitiva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1510073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vsebino 2"/>
          <p:cNvSpPr>
            <a:spLocks noGrp="1"/>
          </p:cNvSpPr>
          <p:nvPr>
            <p:ph idx="1"/>
          </p:nvPr>
        </p:nvSpPr>
        <p:spPr/>
        <p:txBody>
          <a:bodyPr rtlCol="0"/>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datum 3"/>
          <p:cNvSpPr>
            <a:spLocks noGrp="1"/>
          </p:cNvSpPr>
          <p:nvPr>
            <p:ph type="dt" sz="half" idx="10"/>
          </p:nvPr>
        </p:nvSpPr>
        <p:spPr/>
        <p:txBody>
          <a:bodyPr rtlCol="0"/>
          <a:lstStyle/>
          <a:p>
            <a:pPr rtl="0"/>
            <a:fld id="{2571C501-366B-4893-9C14-0008781E52EF}" type="datetime1">
              <a:rPr lang="sl-SI" smtClean="0"/>
              <a:t>3.5.2020</a:t>
            </a:fld>
            <a:endParaRPr lang="en-US"/>
          </a:p>
        </p:txBody>
      </p:sp>
      <p:sp>
        <p:nvSpPr>
          <p:cNvPr id="5" name="Označba mesta za nogo 4"/>
          <p:cNvSpPr>
            <a:spLocks noGrp="1"/>
          </p:cNvSpPr>
          <p:nvPr>
            <p:ph type="ftr" sz="quarter" idx="11"/>
          </p:nvPr>
        </p:nvSpPr>
        <p:spPr/>
        <p:txBody>
          <a:bodyPr rtlCol="0"/>
          <a:lstStyle/>
          <a:p>
            <a:pPr rtl="0"/>
            <a:endParaRPr lang="en-US"/>
          </a:p>
        </p:txBody>
      </p:sp>
      <p:sp>
        <p:nvSpPr>
          <p:cNvPr id="6" name="Označba mesta številke diapozitiva 5"/>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5" name="Pravokotnik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useBgFill="1">
        <p:nvSpPr>
          <p:cNvPr id="23" name="Pravokotnik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Pravokotnik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Pravokotnik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1629156" y="2275165"/>
            <a:ext cx="8933688" cy="2406895"/>
          </a:xfrm>
        </p:spPr>
        <p:txBody>
          <a:bodyPr rtlCol="0" anchor="ctr">
            <a:noAutofit/>
          </a:bodyPr>
          <a:lstStyle>
            <a:lvl1pPr algn="ctr">
              <a:lnSpc>
                <a:spcPct val="83000"/>
              </a:lnSpc>
              <a:defRPr lang="en-US" sz="6400" kern="1200" cap="all" spc="-100" baseline="0" dirty="0">
                <a:solidFill>
                  <a:schemeClr val="tx1">
                    <a:lumMod val="85000"/>
                    <a:lumOff val="15000"/>
                  </a:schemeClr>
                </a:solidFill>
                <a:effectLst/>
                <a:latin typeface="+mj-lt"/>
                <a:ea typeface="+mn-ea"/>
                <a:cs typeface="+mn-cs"/>
              </a:defRPr>
            </a:lvl1pPr>
          </a:lstStyle>
          <a:p>
            <a:pPr rtl="0"/>
            <a:r>
              <a:rPr lang="sl-SI"/>
              <a:t>Kliknite, če želite urediti slog naslova matrice</a:t>
            </a:r>
            <a:endParaRPr lang="en-US" dirty="0"/>
          </a:p>
        </p:txBody>
      </p:sp>
      <p:grpSp>
        <p:nvGrpSpPr>
          <p:cNvPr id="16" name="Skupina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Raven povezovalnik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Raven povezovalnik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Raven povezovalnik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Označba mesta besedila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sl-SI"/>
              <a:t>Kliknite za urejanje slogov besedila matrice</a:t>
            </a:r>
          </a:p>
        </p:txBody>
      </p:sp>
      <p:sp>
        <p:nvSpPr>
          <p:cNvPr id="4" name="Označba mesta za datum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9FB84655-0EF2-452F-82C4-5F9891FEBFE9}" type="datetime1">
              <a:rPr lang="sl-SI" smtClean="0"/>
              <a:t>3.5.2020</a:t>
            </a:fld>
            <a:endParaRPr lang="en-US" dirty="0"/>
          </a:p>
        </p:txBody>
      </p:sp>
      <p:sp>
        <p:nvSpPr>
          <p:cNvPr id="5" name="Označba mesta za nogo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en-US" dirty="0"/>
          </a:p>
        </p:txBody>
      </p:sp>
      <p:sp>
        <p:nvSpPr>
          <p:cNvPr id="6" name="Označba mesta številke diapozitiva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8" name="Naslov 7"/>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vsebino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vsebino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5" name="Označba mesta za datum 4"/>
          <p:cNvSpPr>
            <a:spLocks noGrp="1"/>
          </p:cNvSpPr>
          <p:nvPr>
            <p:ph type="dt" sz="half" idx="10"/>
          </p:nvPr>
        </p:nvSpPr>
        <p:spPr/>
        <p:txBody>
          <a:bodyPr rtlCol="0"/>
          <a:lstStyle/>
          <a:p>
            <a:pPr rtl="0"/>
            <a:fld id="{AC490238-6B52-4EBE-9C47-2521F8196714}" type="datetime1">
              <a:rPr lang="sl-SI" smtClean="0"/>
              <a:t>3.5.2020</a:t>
            </a:fld>
            <a:endParaRPr lang="en-US"/>
          </a:p>
        </p:txBody>
      </p:sp>
      <p:sp>
        <p:nvSpPr>
          <p:cNvPr id="6" name="Označba mesta za nogo 5"/>
          <p:cNvSpPr>
            <a:spLocks noGrp="1"/>
          </p:cNvSpPr>
          <p:nvPr>
            <p:ph type="ftr" sz="quarter" idx="11"/>
          </p:nvPr>
        </p:nvSpPr>
        <p:spPr/>
        <p:txBody>
          <a:bodyPr rtlCol="0"/>
          <a:lstStyle/>
          <a:p>
            <a:pPr rtl="0"/>
            <a:endParaRPr lang="en-US"/>
          </a:p>
        </p:txBody>
      </p:sp>
      <p:sp>
        <p:nvSpPr>
          <p:cNvPr id="7" name="Označba mesta številke diapozitiva 6"/>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besedilo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4" name="Označba mesta za vsebino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
          </a:p>
        </p:txBody>
      </p:sp>
      <p:sp>
        <p:nvSpPr>
          <p:cNvPr id="5" name="Označba mesta za besedilo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sl-SI"/>
              <a:t>Kliknite za urejanje slogov besedila matrice</a:t>
            </a:r>
          </a:p>
        </p:txBody>
      </p:sp>
      <p:sp>
        <p:nvSpPr>
          <p:cNvPr id="6" name="Označba mesta za vsebino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sl"/>
          </a:p>
        </p:txBody>
      </p:sp>
      <p:sp>
        <p:nvSpPr>
          <p:cNvPr id="7" name="Označba mesta za datum 6"/>
          <p:cNvSpPr>
            <a:spLocks noGrp="1"/>
          </p:cNvSpPr>
          <p:nvPr>
            <p:ph type="dt" sz="half" idx="10"/>
          </p:nvPr>
        </p:nvSpPr>
        <p:spPr/>
        <p:txBody>
          <a:bodyPr rtlCol="0"/>
          <a:lstStyle/>
          <a:p>
            <a:pPr rtl="0"/>
            <a:fld id="{059548B6-D450-410C-A456-C431474486B4}" type="datetime1">
              <a:rPr lang="sl-SI" smtClean="0"/>
              <a:t>3.5.2020</a:t>
            </a:fld>
            <a:endParaRPr lang="en-US"/>
          </a:p>
        </p:txBody>
      </p:sp>
      <p:sp>
        <p:nvSpPr>
          <p:cNvPr id="8" name="Označba mesta za nogo 7"/>
          <p:cNvSpPr>
            <a:spLocks noGrp="1"/>
          </p:cNvSpPr>
          <p:nvPr>
            <p:ph type="ftr" sz="quarter" idx="11"/>
          </p:nvPr>
        </p:nvSpPr>
        <p:spPr/>
        <p:txBody>
          <a:bodyPr rtlCol="0"/>
          <a:lstStyle/>
          <a:p>
            <a:pPr rtl="0"/>
            <a:endParaRPr lang="en-US"/>
          </a:p>
        </p:txBody>
      </p:sp>
      <p:sp>
        <p:nvSpPr>
          <p:cNvPr id="9" name="Označba mesta za številko diapozitiva 8"/>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rtlCol="0"/>
          <a:lstStyle/>
          <a:p>
            <a:pPr rtl="0"/>
            <a:r>
              <a:rPr lang="sl-SI"/>
              <a:t>Kliknite, če želite urediti slog naslova matrice</a:t>
            </a:r>
            <a:endParaRPr lang="en-US" dirty="0"/>
          </a:p>
        </p:txBody>
      </p:sp>
      <p:sp>
        <p:nvSpPr>
          <p:cNvPr id="3" name="Označba mesta za datum 2"/>
          <p:cNvSpPr>
            <a:spLocks noGrp="1"/>
          </p:cNvSpPr>
          <p:nvPr>
            <p:ph type="dt" sz="half" idx="10"/>
          </p:nvPr>
        </p:nvSpPr>
        <p:spPr/>
        <p:txBody>
          <a:bodyPr rtlCol="0"/>
          <a:lstStyle/>
          <a:p>
            <a:pPr rtl="0"/>
            <a:fld id="{666B6557-1EA2-4E7F-99F3-5B79A282A22D}" type="datetime1">
              <a:rPr lang="sl-SI" smtClean="0"/>
              <a:t>3.5.2020</a:t>
            </a:fld>
            <a:endParaRPr lang="en-US"/>
          </a:p>
        </p:txBody>
      </p:sp>
      <p:sp>
        <p:nvSpPr>
          <p:cNvPr id="4" name="Označba mesta za nogo 3"/>
          <p:cNvSpPr>
            <a:spLocks noGrp="1"/>
          </p:cNvSpPr>
          <p:nvPr>
            <p:ph type="ftr" sz="quarter" idx="11"/>
          </p:nvPr>
        </p:nvSpPr>
        <p:spPr/>
        <p:txBody>
          <a:bodyPr rtlCol="0"/>
          <a:lstStyle/>
          <a:p>
            <a:pPr rtl="0"/>
            <a:endParaRPr lang="en-US"/>
          </a:p>
        </p:txBody>
      </p:sp>
      <p:sp>
        <p:nvSpPr>
          <p:cNvPr id="5" name="Označba mesta številke diapozitiva 4"/>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Označba mesta za datum 1"/>
          <p:cNvSpPr>
            <a:spLocks noGrp="1"/>
          </p:cNvSpPr>
          <p:nvPr>
            <p:ph type="dt" sz="half" idx="10"/>
          </p:nvPr>
        </p:nvSpPr>
        <p:spPr/>
        <p:txBody>
          <a:bodyPr rtlCol="0"/>
          <a:lstStyle/>
          <a:p>
            <a:pPr rtl="0"/>
            <a:fld id="{002CF643-C963-49F9-8AC2-5DAB18A7000D}" type="datetime1">
              <a:rPr lang="sl-SI" smtClean="0"/>
              <a:t>3.5.2020</a:t>
            </a:fld>
            <a:endParaRPr lang="en-US"/>
          </a:p>
        </p:txBody>
      </p:sp>
      <p:sp>
        <p:nvSpPr>
          <p:cNvPr id="3" name="Označba mesta za nogo 2"/>
          <p:cNvSpPr>
            <a:spLocks noGrp="1"/>
          </p:cNvSpPr>
          <p:nvPr>
            <p:ph type="ftr" sz="quarter" idx="11"/>
          </p:nvPr>
        </p:nvSpPr>
        <p:spPr/>
        <p:txBody>
          <a:bodyPr rtlCol="0"/>
          <a:lstStyle/>
          <a:p>
            <a:pPr rtl="0"/>
            <a:endParaRPr lang="en-US"/>
          </a:p>
        </p:txBody>
      </p:sp>
      <p:sp>
        <p:nvSpPr>
          <p:cNvPr id="4" name="Označba mesta za številko diapozitiva 3"/>
          <p:cNvSpPr>
            <a:spLocks noGrp="1"/>
          </p:cNvSpPr>
          <p:nvPr>
            <p:ph type="sldNum" sz="quarter" idx="12"/>
          </p:nvPr>
        </p:nvSpPr>
        <p:spPr/>
        <p:txBody>
          <a:bodyPr rtlCol="0"/>
          <a:lstStyle/>
          <a:p>
            <a:pPr rtl="0"/>
            <a:fld id="{34B7E4EF-A1BD-40F4-AB7B-04F084DD991D}" type="slidenum">
              <a:rPr lang="en-US" smtClean="0"/>
              <a:t>‹#›</a:t>
            </a:fld>
            <a:endParaRPr lang="en-US"/>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Vsebina z naslovom">
    <p:spTree>
      <p:nvGrpSpPr>
        <p:cNvPr id="1" name=""/>
        <p:cNvGrpSpPr/>
        <p:nvPr/>
      </p:nvGrpSpPr>
      <p:grpSpPr>
        <a:xfrm>
          <a:off x="0" y="0"/>
          <a:ext cx="0" cy="0"/>
          <a:chOff x="0" y="0"/>
          <a:chExt cx="0" cy="0"/>
        </a:xfrm>
      </p:grpSpPr>
      <p:sp>
        <p:nvSpPr>
          <p:cNvPr id="10" name="Pravokotnik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Pravokotnik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sl-SI"/>
              <a:t>Kliknite, če želite urediti slog naslova matrice</a:t>
            </a:r>
            <a:endParaRPr lang="en-US" dirty="0"/>
          </a:p>
        </p:txBody>
      </p:sp>
      <p:sp>
        <p:nvSpPr>
          <p:cNvPr id="3" name="Označba mesta za vsebino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sl-SI"/>
              <a:t>Kliknite za urejanje slogov besedila matrice</a:t>
            </a:r>
          </a:p>
          <a:p>
            <a:pPr lvl="1" rtl="0"/>
            <a:r>
              <a:rPr lang="sl-SI"/>
              <a:t>Druga raven</a:t>
            </a:r>
          </a:p>
          <a:p>
            <a:pPr lvl="2" rtl="0"/>
            <a:r>
              <a:rPr lang="sl-SI"/>
              <a:t>Tretja raven</a:t>
            </a:r>
          </a:p>
          <a:p>
            <a:pPr lvl="3" rtl="0"/>
            <a:r>
              <a:rPr lang="sl-SI"/>
              <a:t>Četrta raven</a:t>
            </a:r>
          </a:p>
          <a:p>
            <a:pPr lvl="4" rtl="0"/>
            <a:r>
              <a:rPr lang="sl-SI"/>
              <a:t>Peta raven</a:t>
            </a:r>
            <a:endParaRPr lang="en-US" dirty="0"/>
          </a:p>
        </p:txBody>
      </p:sp>
      <p:sp>
        <p:nvSpPr>
          <p:cNvPr id="4" name="Označba mesta za besedilo 3"/>
          <p:cNvSpPr>
            <a:spLocks noGrp="1"/>
          </p:cNvSpPr>
          <p:nvPr>
            <p:ph type="body" sz="half" idx="2"/>
          </p:nvPr>
        </p:nvSpPr>
        <p:spPr>
          <a:xfrm>
            <a:off x="8458200" y="2336800"/>
            <a:ext cx="3161963" cy="3606800"/>
          </a:xfrm>
        </p:spPr>
        <p:txBody>
          <a:bodyPr rtlCol="0">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
        <p:nvSpPr>
          <p:cNvPr id="8" name="Označba mesta za datum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CE2EDE8E-55F0-452B-8C41-013501233A2E}" type="datetime1">
              <a:rPr lang="sl-SI" smtClean="0"/>
              <a:t>3.5.2020</a:t>
            </a:fld>
            <a:endParaRPr lang="en-US"/>
          </a:p>
        </p:txBody>
      </p:sp>
      <p:sp>
        <p:nvSpPr>
          <p:cNvPr id="9" name="Označba mesta za nogo 8"/>
          <p:cNvSpPr>
            <a:spLocks noGrp="1"/>
          </p:cNvSpPr>
          <p:nvPr>
            <p:ph type="ftr" sz="quarter" idx="11"/>
          </p:nvPr>
        </p:nvSpPr>
        <p:spPr>
          <a:xfrm>
            <a:off x="685801" y="6035040"/>
            <a:ext cx="4584700" cy="365760"/>
          </a:xfrm>
        </p:spPr>
        <p:txBody>
          <a:bodyPr rtlCol="0"/>
          <a:lstStyle>
            <a:lvl1pPr algn="l">
              <a:defRPr/>
            </a:lvl1pPr>
          </a:lstStyle>
          <a:p>
            <a:pPr rtl="0"/>
            <a:endParaRPr lang="en-US"/>
          </a:p>
        </p:txBody>
      </p:sp>
      <p:sp>
        <p:nvSpPr>
          <p:cNvPr id="11" name="Označba mesta za številko diapozitiva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z napisom">
    <p:spTree>
      <p:nvGrpSpPr>
        <p:cNvPr id="1" name=""/>
        <p:cNvGrpSpPr/>
        <p:nvPr/>
      </p:nvGrpSpPr>
      <p:grpSpPr>
        <a:xfrm>
          <a:off x="0" y="0"/>
          <a:ext cx="0" cy="0"/>
          <a:chOff x="0" y="0"/>
          <a:chExt cx="0" cy="0"/>
        </a:xfrm>
      </p:grpSpPr>
      <p:sp>
        <p:nvSpPr>
          <p:cNvPr id="11" name="Pravokotnik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Označba mesta za sliko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sl-SI"/>
              <a:t>Kliknite ikono, če želite dodati sliko</a:t>
            </a:r>
            <a:endParaRPr lang="en-US" dirty="0"/>
          </a:p>
        </p:txBody>
      </p:sp>
      <p:sp>
        <p:nvSpPr>
          <p:cNvPr id="5" name="Označba mesta za datum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FAA9D698-1391-44AA-905E-ED5DB4AC2C65}" type="datetime1">
              <a:rPr lang="sl-SI" smtClean="0"/>
              <a:t>3.5.2020</a:t>
            </a:fld>
            <a:endParaRPr lang="en-US" dirty="0"/>
          </a:p>
        </p:txBody>
      </p:sp>
      <p:sp>
        <p:nvSpPr>
          <p:cNvPr id="6" name="Označba mesta za nogo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en-US" dirty="0"/>
          </a:p>
        </p:txBody>
      </p:sp>
      <p:sp>
        <p:nvSpPr>
          <p:cNvPr id="7" name="Označba mesta za številko diapozitiva 6"/>
          <p:cNvSpPr>
            <a:spLocks noGrp="1"/>
          </p:cNvSpPr>
          <p:nvPr>
            <p:ph type="sldNum" sz="quarter" idx="12"/>
          </p:nvPr>
        </p:nvSpPr>
        <p:spPr>
          <a:xfrm>
            <a:off x="10396728" y="6035040"/>
            <a:ext cx="1225296" cy="365760"/>
          </a:xfrm>
        </p:spPr>
        <p:txBody>
          <a:bodyPr rtlCol="0"/>
          <a:lstStyle/>
          <a:p>
            <a:pPr rtl="0"/>
            <a:fld id="{34B7E4EF-A1BD-40F4-AB7B-04F084DD991D}" type="slidenum">
              <a:rPr lang="en-US" smtClean="0"/>
              <a:t>‹#›</a:t>
            </a:fld>
            <a:endParaRPr lang="en-US"/>
          </a:p>
        </p:txBody>
      </p:sp>
      <p:sp>
        <p:nvSpPr>
          <p:cNvPr id="12" name="Pravokotnik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Naslov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sl-SI"/>
              <a:t>Kliknite, če želite urediti slog naslova matrice</a:t>
            </a:r>
            <a:endParaRPr lang="en-US" dirty="0"/>
          </a:p>
        </p:txBody>
      </p:sp>
      <p:sp>
        <p:nvSpPr>
          <p:cNvPr id="4" name="Označba mesta za besedilo 3"/>
          <p:cNvSpPr>
            <a:spLocks noGrp="1"/>
          </p:cNvSpPr>
          <p:nvPr>
            <p:ph type="body" sz="half" idx="2"/>
          </p:nvPr>
        </p:nvSpPr>
        <p:spPr>
          <a:xfrm>
            <a:off x="8477250" y="2386584"/>
            <a:ext cx="3144774" cy="3511296"/>
          </a:xfrm>
        </p:spPr>
        <p:txBody>
          <a:bodyPr rtlCol="0">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sl-SI"/>
              <a:t>Kliknite za urejanje slogov besedila matrice</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Pravokotnik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Pravokotnik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Pravokotnik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Označba mesta za naslov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sl"/>
              <a:t>Kliknite, da uredite slog naslova matrice.</a:t>
            </a:r>
            <a:endParaRPr lang="en-US" dirty="0"/>
          </a:p>
        </p:txBody>
      </p:sp>
      <p:sp>
        <p:nvSpPr>
          <p:cNvPr id="3" name="Označba mesta besedila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sl"/>
              <a:t>Uredite sloge besedila matrice</a:t>
            </a:r>
          </a:p>
          <a:p>
            <a:pPr lvl="1" rtl="0"/>
            <a:r>
              <a:rPr lang="sl"/>
              <a:t>Druga raven</a:t>
            </a:r>
          </a:p>
          <a:p>
            <a:pPr lvl="2" rtl="0"/>
            <a:r>
              <a:rPr lang="sl"/>
              <a:t>Tretja raven</a:t>
            </a:r>
          </a:p>
          <a:p>
            <a:pPr lvl="3" rtl="0"/>
            <a:r>
              <a:rPr lang="sl"/>
              <a:t>Četrta raven</a:t>
            </a:r>
          </a:p>
          <a:p>
            <a:pPr lvl="4" rtl="0"/>
            <a:r>
              <a:rPr lang="sl"/>
              <a:t>Peta raven</a:t>
            </a:r>
            <a:endParaRPr lang="en-US" dirty="0"/>
          </a:p>
        </p:txBody>
      </p:sp>
      <p:sp>
        <p:nvSpPr>
          <p:cNvPr id="4" name="Označba mesta za datum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D992BEA8-4856-415B-A900-8FC7D9A5D772}" type="datetime1">
              <a:rPr lang="sl-SI" smtClean="0"/>
              <a:t>3.5.2020</a:t>
            </a:fld>
            <a:endParaRPr lang="en-US" dirty="0"/>
          </a:p>
        </p:txBody>
      </p:sp>
      <p:sp>
        <p:nvSpPr>
          <p:cNvPr id="5" name="Označba mesta noge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pPr rtl="0"/>
            <a:endParaRPr lang="en-US" dirty="0"/>
          </a:p>
        </p:txBody>
      </p:sp>
      <p:sp>
        <p:nvSpPr>
          <p:cNvPr id="6" name="Označba mesta za številko diapozitiva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pPr rtl="0"/>
            <a:fld id="{34B7E4EF-A1BD-40F4-AB7B-04F084DD991D}" type="slidenum">
              <a:rPr lang="en-US" smtClean="0"/>
              <a:t>‹#›</a:t>
            </a:fld>
            <a:endParaRPr lang="en-US"/>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 id="2147483664" r:id="rId10"/>
    <p:sldLayoutId id="2147483666" r:id="rId11"/>
  </p:sldLayoutIdLst>
  <p:hf sldNum="0" hdr="0" ftr="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Wordov_dokument.docx"/><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fraktalnost.si/1247-2/"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descr="Slika vsebuje tkanino, mizo, rdečo barvo in prt&#10;&#10;Opis je bil samodejno ustvarjen">
            <a:extLst>
              <a:ext uri="{FF2B5EF4-FFF2-40B4-BE49-F238E27FC236}">
                <a16:creationId xmlns:a16="http://schemas.microsoft.com/office/drawing/2014/main" id="{6D3BA21E-E6C8-4E14-8E53-C5DF567E9DF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64" name="Pravokotnik 59">
            <a:extLst>
              <a:ext uri="{FF2B5EF4-FFF2-40B4-BE49-F238E27FC236}">
                <a16:creationId xmlns:a16="http://schemas.microsoft.com/office/drawing/2014/main"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65" name="Pravokotnik 61">
            <a:extLst>
              <a:ext uri="{FF2B5EF4-FFF2-40B4-BE49-F238E27FC236}">
                <a16:creationId xmlns:a16="http://schemas.microsoft.com/office/drawing/2014/main"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Naslov 1">
            <a:extLst>
              <a:ext uri="{FF2B5EF4-FFF2-40B4-BE49-F238E27FC236}">
                <a16:creationId xmlns:a16="http://schemas.microsoft.com/office/drawing/2014/main" id="{18C3B467-088C-4F3D-A9A7-105C4E1E20CD}"/>
              </a:ext>
            </a:extLst>
          </p:cNvPr>
          <p:cNvSpPr>
            <a:spLocks noGrp="1"/>
          </p:cNvSpPr>
          <p:nvPr>
            <p:ph type="ctrTitle"/>
          </p:nvPr>
        </p:nvSpPr>
        <p:spPr>
          <a:xfrm>
            <a:off x="1276055" y="2350017"/>
            <a:ext cx="4775075" cy="1630906"/>
          </a:xfrm>
        </p:spPr>
        <p:txBody>
          <a:bodyPr rtlCol="0">
            <a:normAutofit/>
          </a:bodyPr>
          <a:lstStyle/>
          <a:p>
            <a:pPr rtl="0"/>
            <a:r>
              <a:rPr lang="sl-SI" sz="3600" dirty="0">
                <a:solidFill>
                  <a:schemeClr val="tx1"/>
                </a:solidFill>
              </a:rPr>
              <a:t>DOMIŠLJIJA NE POZNA MEJA</a:t>
            </a:r>
            <a:endParaRPr lang="sl" sz="3600" dirty="0">
              <a:solidFill>
                <a:schemeClr val="tx1"/>
              </a:solidFill>
            </a:endParaRPr>
          </a:p>
        </p:txBody>
      </p:sp>
      <p:sp>
        <p:nvSpPr>
          <p:cNvPr id="3" name="Podnaslov 2">
            <a:extLst>
              <a:ext uri="{FF2B5EF4-FFF2-40B4-BE49-F238E27FC236}">
                <a16:creationId xmlns:a16="http://schemas.microsoft.com/office/drawing/2014/main" id="{C8722DDC-8EEE-4A06-8DFE-B44871EAA2CF}"/>
              </a:ext>
            </a:extLst>
          </p:cNvPr>
          <p:cNvSpPr>
            <a:spLocks noGrp="1"/>
          </p:cNvSpPr>
          <p:nvPr>
            <p:ph type="subTitle" idx="1"/>
          </p:nvPr>
        </p:nvSpPr>
        <p:spPr>
          <a:xfrm>
            <a:off x="1276055" y="3990546"/>
            <a:ext cx="4775075" cy="559656"/>
          </a:xfrm>
        </p:spPr>
        <p:txBody>
          <a:bodyPr rtlCol="0">
            <a:normAutofit lnSpcReduction="10000"/>
          </a:bodyPr>
          <a:lstStyle/>
          <a:p>
            <a:pPr rtl="0"/>
            <a:r>
              <a:rPr lang="sl" sz="2800" dirty="0">
                <a:solidFill>
                  <a:schemeClr val="tx1"/>
                </a:solidFill>
              </a:rPr>
              <a:t>PŠ ČEMŠENIK</a:t>
            </a:r>
          </a:p>
        </p:txBody>
      </p:sp>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73813BC-B50F-442C-9903-8ED359C39477}"/>
              </a:ext>
            </a:extLst>
          </p:cNvPr>
          <p:cNvSpPr>
            <a:spLocks noGrp="1"/>
          </p:cNvSpPr>
          <p:nvPr>
            <p:ph type="title"/>
          </p:nvPr>
        </p:nvSpPr>
        <p:spPr/>
        <p:txBody>
          <a:bodyPr>
            <a:noAutofit/>
          </a:bodyPr>
          <a:lstStyle/>
          <a:p>
            <a:r>
              <a:rPr lang="sl-SI" sz="2000" dirty="0"/>
              <a:t>Ena izmed nalog pri likovni umetnosti je bila tudi SLIKANJE CVETOČEGA DREVESA. Pri slikanju so morali učenci upoštevali pojma »</a:t>
            </a:r>
            <a:r>
              <a:rPr lang="sl-SI" sz="2000" b="1" dirty="0"/>
              <a:t>ŽIVA</a:t>
            </a:r>
            <a:r>
              <a:rPr lang="sl-SI" sz="2000" dirty="0"/>
              <a:t> in </a:t>
            </a:r>
            <a:r>
              <a:rPr lang="sl-SI" sz="2000" b="1" dirty="0"/>
              <a:t>UMIRJENA«</a:t>
            </a:r>
            <a:r>
              <a:rPr lang="sl-SI" sz="2000" dirty="0"/>
              <a:t> barva.</a:t>
            </a:r>
            <a:br>
              <a:rPr lang="sl-SI" sz="2000" dirty="0"/>
            </a:br>
            <a:r>
              <a:rPr lang="sl-SI" sz="2000" dirty="0"/>
              <a:t>Na sliki je LUCIJINO CVETOČE DREVO:</a:t>
            </a:r>
          </a:p>
        </p:txBody>
      </p:sp>
      <p:pic>
        <p:nvPicPr>
          <p:cNvPr id="6" name="Označba mesta vsebine 5">
            <a:extLst>
              <a:ext uri="{FF2B5EF4-FFF2-40B4-BE49-F238E27FC236}">
                <a16:creationId xmlns:a16="http://schemas.microsoft.com/office/drawing/2014/main" id="{01029BCB-E5EC-4673-A673-19BB3BFBBB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2679405" y="2103436"/>
            <a:ext cx="6719776" cy="3849687"/>
          </a:xfrm>
        </p:spPr>
      </p:pic>
      <p:sp>
        <p:nvSpPr>
          <p:cNvPr id="4" name="Označba mesta datuma 3">
            <a:extLst>
              <a:ext uri="{FF2B5EF4-FFF2-40B4-BE49-F238E27FC236}">
                <a16:creationId xmlns:a16="http://schemas.microsoft.com/office/drawing/2014/main" id="{DEF130CE-D684-4713-B30F-CC752888E1E0}"/>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606316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D9CDD2F-7B69-4F99-996C-747F159B1B1A}"/>
              </a:ext>
            </a:extLst>
          </p:cNvPr>
          <p:cNvSpPr>
            <a:spLocks noGrp="1"/>
          </p:cNvSpPr>
          <p:nvPr>
            <p:ph type="title"/>
          </p:nvPr>
        </p:nvSpPr>
        <p:spPr/>
        <p:txBody>
          <a:bodyPr>
            <a:normAutofit/>
          </a:bodyPr>
          <a:lstStyle/>
          <a:p>
            <a:pPr algn="ctr"/>
            <a:r>
              <a:rPr lang="sl-SI" sz="4800" dirty="0"/>
              <a:t>Aleksandrino cvetoče drevo:</a:t>
            </a:r>
          </a:p>
        </p:txBody>
      </p:sp>
      <p:pic>
        <p:nvPicPr>
          <p:cNvPr id="6" name="Označba mesta vsebine 5">
            <a:extLst>
              <a:ext uri="{FF2B5EF4-FFF2-40B4-BE49-F238E27FC236}">
                <a16:creationId xmlns:a16="http://schemas.microsoft.com/office/drawing/2014/main" id="{B8BA39A5-3BE6-453E-90F4-75CF69B5D6D2}"/>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rot="5400000">
            <a:off x="4284440" y="2699312"/>
            <a:ext cx="3621533" cy="2887682"/>
          </a:xfrm>
        </p:spPr>
      </p:pic>
      <p:sp>
        <p:nvSpPr>
          <p:cNvPr id="4" name="Označba mesta datuma 3">
            <a:extLst>
              <a:ext uri="{FF2B5EF4-FFF2-40B4-BE49-F238E27FC236}">
                <a16:creationId xmlns:a16="http://schemas.microsoft.com/office/drawing/2014/main" id="{0F52CF06-61B8-4346-B65E-D5C3CED7183D}"/>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2768531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A0FC5B-3F90-43C9-A050-A92868D6DFF4}"/>
              </a:ext>
            </a:extLst>
          </p:cNvPr>
          <p:cNvSpPr>
            <a:spLocks noGrp="1"/>
          </p:cNvSpPr>
          <p:nvPr>
            <p:ph type="title"/>
          </p:nvPr>
        </p:nvSpPr>
        <p:spPr/>
        <p:txBody>
          <a:bodyPr>
            <a:normAutofit/>
          </a:bodyPr>
          <a:lstStyle/>
          <a:p>
            <a:pPr algn="ctr"/>
            <a:r>
              <a:rPr lang="sl-SI" sz="4800" dirty="0"/>
              <a:t>Matijevo cvetoče drevo:</a:t>
            </a:r>
          </a:p>
        </p:txBody>
      </p:sp>
      <p:sp>
        <p:nvSpPr>
          <p:cNvPr id="3" name="Označba mesta vsebine 2">
            <a:extLst>
              <a:ext uri="{FF2B5EF4-FFF2-40B4-BE49-F238E27FC236}">
                <a16:creationId xmlns:a16="http://schemas.microsoft.com/office/drawing/2014/main" id="{06724575-D6D5-492B-A4D2-B53F23E004E4}"/>
              </a:ext>
            </a:extLst>
          </p:cNvPr>
          <p:cNvSpPr>
            <a:spLocks noGrp="1"/>
          </p:cNvSpPr>
          <p:nvPr>
            <p:ph idx="1"/>
          </p:nvPr>
        </p:nvSpPr>
        <p:spPr/>
        <p:txBody>
          <a:bodyPr/>
          <a:lstStyle/>
          <a:p>
            <a:endParaRPr lang="sl-SI" dirty="0"/>
          </a:p>
        </p:txBody>
      </p:sp>
      <p:sp>
        <p:nvSpPr>
          <p:cNvPr id="4" name="Označba mesta datuma 3">
            <a:extLst>
              <a:ext uri="{FF2B5EF4-FFF2-40B4-BE49-F238E27FC236}">
                <a16:creationId xmlns:a16="http://schemas.microsoft.com/office/drawing/2014/main" id="{3B074C66-9F5E-4E18-BD88-7CDDE131D4E9}"/>
              </a:ext>
            </a:extLst>
          </p:cNvPr>
          <p:cNvSpPr>
            <a:spLocks noGrp="1"/>
          </p:cNvSpPr>
          <p:nvPr>
            <p:ph type="dt" sz="half" idx="10"/>
          </p:nvPr>
        </p:nvSpPr>
        <p:spPr/>
        <p:txBody>
          <a:bodyPr/>
          <a:lstStyle/>
          <a:p>
            <a:pPr rtl="0"/>
            <a:fld id="{2571C501-366B-4893-9C14-0008781E52EF}" type="datetime1">
              <a:rPr lang="sl-SI" smtClean="0"/>
              <a:t>3.5.2020</a:t>
            </a:fld>
            <a:endParaRPr lang="en-US"/>
          </a:p>
        </p:txBody>
      </p:sp>
      <p:pic>
        <p:nvPicPr>
          <p:cNvPr id="5" name="Slika 4">
            <a:extLst>
              <a:ext uri="{FF2B5EF4-FFF2-40B4-BE49-F238E27FC236}">
                <a16:creationId xmlns:a16="http://schemas.microsoft.com/office/drawing/2014/main" id="{DB738960-B698-4D75-A745-AE0524AB4C81}"/>
              </a:ext>
            </a:extLst>
          </p:cNvPr>
          <p:cNvPicPr>
            <a:picLocks noChangeAspect="1"/>
          </p:cNvPicPr>
          <p:nvPr/>
        </p:nvPicPr>
        <p:blipFill>
          <a:blip r:embed="rId2"/>
          <a:stretch>
            <a:fillRect/>
          </a:stretch>
        </p:blipFill>
        <p:spPr>
          <a:xfrm>
            <a:off x="1948071" y="2014194"/>
            <a:ext cx="8030816" cy="4075047"/>
          </a:xfrm>
          <a:prstGeom prst="rect">
            <a:avLst/>
          </a:prstGeom>
        </p:spPr>
      </p:pic>
    </p:spTree>
    <p:extLst>
      <p:ext uri="{BB962C8B-B14F-4D97-AF65-F5344CB8AC3E}">
        <p14:creationId xmlns:p14="http://schemas.microsoft.com/office/powerpoint/2010/main" val="449483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BB02D65-03F8-44EC-9DA7-51944DD3A3C1}"/>
              </a:ext>
            </a:extLst>
          </p:cNvPr>
          <p:cNvSpPr>
            <a:spLocks noGrp="1"/>
          </p:cNvSpPr>
          <p:nvPr>
            <p:ph type="title"/>
          </p:nvPr>
        </p:nvSpPr>
        <p:spPr/>
        <p:txBody>
          <a:bodyPr/>
          <a:lstStyle/>
          <a:p>
            <a:pPr algn="ctr"/>
            <a:r>
              <a:rPr lang="sl-SI" dirty="0"/>
              <a:t>Drugošolec Aleš je takole naslikal </a:t>
            </a:r>
            <a:br>
              <a:rPr lang="sl-SI" dirty="0"/>
            </a:br>
            <a:r>
              <a:rPr lang="sl-SI" dirty="0"/>
              <a:t>cvetoče drevo:</a:t>
            </a:r>
          </a:p>
        </p:txBody>
      </p:sp>
      <p:pic>
        <p:nvPicPr>
          <p:cNvPr id="6" name="Označba mesta vsebine 5">
            <a:extLst>
              <a:ext uri="{FF2B5EF4-FFF2-40B4-BE49-F238E27FC236}">
                <a16:creationId xmlns:a16="http://schemas.microsoft.com/office/drawing/2014/main" id="{C738F0D1-E567-46FE-A3CA-C70C7FAB61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15478" y="2194367"/>
            <a:ext cx="6241774" cy="3660499"/>
          </a:xfrm>
        </p:spPr>
      </p:pic>
      <p:sp>
        <p:nvSpPr>
          <p:cNvPr id="4" name="Označba mesta datuma 3">
            <a:extLst>
              <a:ext uri="{FF2B5EF4-FFF2-40B4-BE49-F238E27FC236}">
                <a16:creationId xmlns:a16="http://schemas.microsoft.com/office/drawing/2014/main" id="{2BA295A8-C155-47A4-B7F8-61ED872F5C33}"/>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3226687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5280FBB-8D06-4C2C-B4F0-462D2E7B9D35}"/>
              </a:ext>
            </a:extLst>
          </p:cNvPr>
          <p:cNvSpPr>
            <a:spLocks noGrp="1"/>
          </p:cNvSpPr>
          <p:nvPr>
            <p:ph type="title"/>
          </p:nvPr>
        </p:nvSpPr>
        <p:spPr/>
        <p:txBody>
          <a:bodyPr>
            <a:normAutofit/>
          </a:bodyPr>
          <a:lstStyle/>
          <a:p>
            <a:pPr algn="ctr"/>
            <a:r>
              <a:rPr lang="sl-SI" sz="2000" dirty="0"/>
              <a:t>Učenci prvega in drugega razreda so pri likovni umetnosti izdelovali tudi COFKE in FIGURICE iz VOLNE. Četrtošolka Alja in drugošolka Tina sta takole </a:t>
            </a:r>
            <a:r>
              <a:rPr lang="sl-SI" sz="2000"/>
              <a:t>okrasili </a:t>
            </a:r>
            <a:r>
              <a:rPr lang="sl-SI" sz="2000" smtClean="0"/>
              <a:t>voziček </a:t>
            </a:r>
            <a:r>
              <a:rPr lang="sl-SI" sz="2000" dirty="0"/>
              <a:t>sestrice Eme.</a:t>
            </a:r>
          </a:p>
        </p:txBody>
      </p:sp>
      <p:pic>
        <p:nvPicPr>
          <p:cNvPr id="5" name="Označba mesta vsebine 4">
            <a:extLst>
              <a:ext uri="{FF2B5EF4-FFF2-40B4-BE49-F238E27FC236}">
                <a16:creationId xmlns:a16="http://schemas.microsoft.com/office/drawing/2014/main" id="{C7615CD5-6C2B-488D-B75B-269EB2719A64}"/>
              </a:ext>
            </a:extLst>
          </p:cNvPr>
          <p:cNvPicPr>
            <a:picLocks noGrp="1" noChangeAspect="1"/>
          </p:cNvPicPr>
          <p:nvPr>
            <p:ph idx="1"/>
          </p:nvPr>
        </p:nvPicPr>
        <p:blipFill>
          <a:blip r:embed="rId2"/>
          <a:stretch>
            <a:fillRect/>
          </a:stretch>
        </p:blipFill>
        <p:spPr>
          <a:xfrm>
            <a:off x="4652368" y="2103438"/>
            <a:ext cx="2887264" cy="3849687"/>
          </a:xfrm>
          <a:prstGeom prst="rect">
            <a:avLst/>
          </a:prstGeom>
        </p:spPr>
      </p:pic>
      <p:sp>
        <p:nvSpPr>
          <p:cNvPr id="4" name="Označba mesta datuma 3">
            <a:extLst>
              <a:ext uri="{FF2B5EF4-FFF2-40B4-BE49-F238E27FC236}">
                <a16:creationId xmlns:a16="http://schemas.microsoft.com/office/drawing/2014/main" id="{E6B5953E-905E-4DDD-8D30-6F22853C2AD1}"/>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4138329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474C646-77E9-4A40-B049-CB084F3C1001}"/>
              </a:ext>
            </a:extLst>
          </p:cNvPr>
          <p:cNvSpPr>
            <a:spLocks noGrp="1"/>
          </p:cNvSpPr>
          <p:nvPr>
            <p:ph type="title"/>
          </p:nvPr>
        </p:nvSpPr>
        <p:spPr/>
        <p:txBody>
          <a:bodyPr>
            <a:normAutofit fontScale="90000"/>
          </a:bodyPr>
          <a:lstStyle/>
          <a:p>
            <a:pPr algn="ctr"/>
            <a:r>
              <a:rPr lang="sl-SI" sz="2000" dirty="0"/>
              <a:t>Pri GLASBENI UMETNOSTI smo se učili o LJUDSKI GLASBI, kamor sodijo ljudske pesmi, </a:t>
            </a:r>
            <a:br>
              <a:rPr lang="sl-SI" sz="2000" dirty="0"/>
            </a:br>
            <a:r>
              <a:rPr lang="sl-SI" sz="2000" dirty="0"/>
              <a:t>ljudski plesi in ljudska glasbila. </a:t>
            </a:r>
            <a:br>
              <a:rPr lang="sl-SI" sz="2000" dirty="0"/>
            </a:br>
            <a:r>
              <a:rPr lang="sl-SI" sz="2000" dirty="0"/>
              <a:t>Ena izmed dejavnosti, ki so jo otroci preizkusili, je bila tudi igranje na glavnik. </a:t>
            </a:r>
            <a:br>
              <a:rPr lang="sl-SI" sz="2000" dirty="0"/>
            </a:br>
            <a:r>
              <a:rPr lang="sl-SI" sz="2000" dirty="0"/>
              <a:t>Na spodnji sliki na glavnik igra Lucija, ki je tudi sicer odlična pevka.</a:t>
            </a:r>
            <a:br>
              <a:rPr lang="sl-SI" sz="2000" dirty="0"/>
            </a:br>
            <a:endParaRPr lang="sl-SI" sz="2000" dirty="0"/>
          </a:p>
        </p:txBody>
      </p:sp>
      <p:pic>
        <p:nvPicPr>
          <p:cNvPr id="6" name="Označba mesta vsebine 5">
            <a:extLst>
              <a:ext uri="{FF2B5EF4-FFF2-40B4-BE49-F238E27FC236}">
                <a16:creationId xmlns:a16="http://schemas.microsoft.com/office/drawing/2014/main" id="{13CF77CF-ABDE-473F-898B-7DBAC3DFFC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92557" y="2103438"/>
            <a:ext cx="5128592" cy="4297362"/>
          </a:xfrm>
        </p:spPr>
      </p:pic>
      <p:sp>
        <p:nvSpPr>
          <p:cNvPr id="4" name="Označba mesta datuma 3">
            <a:extLst>
              <a:ext uri="{FF2B5EF4-FFF2-40B4-BE49-F238E27FC236}">
                <a16:creationId xmlns:a16="http://schemas.microsoft.com/office/drawing/2014/main" id="{42C3B723-991D-4789-91BE-3067F90E58EB}"/>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1572187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5AADD60-F6DE-4A64-84FA-6A2FBE5FD700}"/>
              </a:ext>
            </a:extLst>
          </p:cNvPr>
          <p:cNvSpPr>
            <a:spLocks noGrp="1"/>
          </p:cNvSpPr>
          <p:nvPr>
            <p:ph type="title"/>
          </p:nvPr>
        </p:nvSpPr>
        <p:spPr/>
        <p:txBody>
          <a:bodyPr>
            <a:normAutofit/>
          </a:bodyPr>
          <a:lstStyle/>
          <a:p>
            <a:pPr algn="ctr"/>
            <a:r>
              <a:rPr lang="sl-SI" sz="2000" dirty="0"/>
              <a:t>V letošnjem šolskem letu smo se naučili kar nekaj LJUDSKIH PESMI, med njimi je tudi pesem MI SE IMAMO RADI.</a:t>
            </a:r>
            <a:br>
              <a:rPr lang="sl-SI" sz="2000" dirty="0"/>
            </a:br>
            <a:r>
              <a:rPr lang="sl-SI" sz="2000" dirty="0"/>
              <a:t>Spodaj je Lucijin zapis o LJUDSKI GLASBI.</a:t>
            </a:r>
          </a:p>
        </p:txBody>
      </p:sp>
      <p:pic>
        <p:nvPicPr>
          <p:cNvPr id="6" name="Označba mesta vsebine 5">
            <a:extLst>
              <a:ext uri="{FF2B5EF4-FFF2-40B4-BE49-F238E27FC236}">
                <a16:creationId xmlns:a16="http://schemas.microsoft.com/office/drawing/2014/main" id="{840EC531-9202-48C0-BC8C-C97867FA8408}"/>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263140" y="2103438"/>
            <a:ext cx="7612380" cy="3849687"/>
          </a:xfrm>
        </p:spPr>
      </p:pic>
      <p:sp>
        <p:nvSpPr>
          <p:cNvPr id="4" name="Označba mesta datuma 3">
            <a:extLst>
              <a:ext uri="{FF2B5EF4-FFF2-40B4-BE49-F238E27FC236}">
                <a16:creationId xmlns:a16="http://schemas.microsoft.com/office/drawing/2014/main" id="{D7A1C2CB-5537-4778-B7F2-70146EACCDFE}"/>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250743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172D70D-AC69-4F7F-BB0B-9481C6256CEE}"/>
              </a:ext>
            </a:extLst>
          </p:cNvPr>
          <p:cNvSpPr>
            <a:spLocks noGrp="1"/>
          </p:cNvSpPr>
          <p:nvPr>
            <p:ph type="title"/>
          </p:nvPr>
        </p:nvSpPr>
        <p:spPr/>
        <p:txBody>
          <a:bodyPr>
            <a:normAutofit/>
          </a:bodyPr>
          <a:lstStyle/>
          <a:p>
            <a:pPr algn="ctr"/>
            <a:r>
              <a:rPr lang="sl-SI" sz="2000" dirty="0"/>
              <a:t>Na glavnik igra tudi Lucijin brat Matija. </a:t>
            </a:r>
          </a:p>
        </p:txBody>
      </p:sp>
      <p:pic>
        <p:nvPicPr>
          <p:cNvPr id="6" name="Označba mesta vsebine 5">
            <a:extLst>
              <a:ext uri="{FF2B5EF4-FFF2-40B4-BE49-F238E27FC236}">
                <a16:creationId xmlns:a16="http://schemas.microsoft.com/office/drawing/2014/main" id="{73FB053F-D3D3-42C3-943F-1095E191954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49040" y="2103438"/>
            <a:ext cx="4343400" cy="3849687"/>
          </a:xfrm>
        </p:spPr>
      </p:pic>
      <p:sp>
        <p:nvSpPr>
          <p:cNvPr id="4" name="Označba mesta datuma 3">
            <a:extLst>
              <a:ext uri="{FF2B5EF4-FFF2-40B4-BE49-F238E27FC236}">
                <a16:creationId xmlns:a16="http://schemas.microsoft.com/office/drawing/2014/main" id="{3780D7F5-4E9F-4AFE-92B9-2B5C6B805618}"/>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991479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AC71DBC-88D1-443E-8548-0351B229C828}"/>
              </a:ext>
            </a:extLst>
          </p:cNvPr>
          <p:cNvSpPr>
            <a:spLocks noGrp="1"/>
          </p:cNvSpPr>
          <p:nvPr>
            <p:ph type="title"/>
          </p:nvPr>
        </p:nvSpPr>
        <p:spPr/>
        <p:txBody>
          <a:bodyPr>
            <a:normAutofit/>
          </a:bodyPr>
          <a:lstStyle/>
          <a:p>
            <a:pPr algn="ctr"/>
            <a:r>
              <a:rPr lang="sl-SI" sz="2000" dirty="0"/>
              <a:t>Pri GLASBENI UMETNOSTI je bila ena izmed nalog tudi priprava in izvedba koncerta za starše. </a:t>
            </a:r>
            <a:br>
              <a:rPr lang="sl-SI" sz="2000" dirty="0"/>
            </a:br>
            <a:r>
              <a:rPr lang="sl-SI" sz="2000" dirty="0"/>
              <a:t>Lucija in Matija sta takole pela in igrala na PRILOŽNOSTNA GLASBILA.</a:t>
            </a:r>
          </a:p>
        </p:txBody>
      </p:sp>
      <p:pic>
        <p:nvPicPr>
          <p:cNvPr id="6" name="Označba mesta vsebine 5">
            <a:extLst>
              <a:ext uri="{FF2B5EF4-FFF2-40B4-BE49-F238E27FC236}">
                <a16:creationId xmlns:a16="http://schemas.microsoft.com/office/drawing/2014/main" id="{890E25FD-C489-49BC-AF3D-D47C2EDBFE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4740" y="2103438"/>
            <a:ext cx="5463540" cy="3849687"/>
          </a:xfrm>
        </p:spPr>
      </p:pic>
      <p:sp>
        <p:nvSpPr>
          <p:cNvPr id="4" name="Označba mesta datuma 3">
            <a:extLst>
              <a:ext uri="{FF2B5EF4-FFF2-40B4-BE49-F238E27FC236}">
                <a16:creationId xmlns:a16="http://schemas.microsoft.com/office/drawing/2014/main" id="{210F4CC4-BD14-45F6-AF4F-03A84EAA7528}"/>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31659908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FF9E6E6-B2A5-4B2A-9813-515300C962F2}"/>
              </a:ext>
            </a:extLst>
          </p:cNvPr>
          <p:cNvSpPr>
            <a:spLocks noGrp="1"/>
          </p:cNvSpPr>
          <p:nvPr>
            <p:ph type="title"/>
          </p:nvPr>
        </p:nvSpPr>
        <p:spPr/>
        <p:txBody>
          <a:bodyPr/>
          <a:lstStyle/>
          <a:p>
            <a:pPr algn="ctr"/>
            <a:r>
              <a:rPr lang="sl-SI" sz="2000" dirty="0">
                <a:solidFill>
                  <a:prstClr val="black">
                    <a:lumMod val="85000"/>
                    <a:lumOff val="15000"/>
                  </a:prstClr>
                </a:solidFill>
              </a:rPr>
              <a:t>Prvošolec Matija je neverjeten izvir zanimivih idej. </a:t>
            </a:r>
            <a:br>
              <a:rPr lang="sl-SI" sz="2000" dirty="0">
                <a:solidFill>
                  <a:prstClr val="black">
                    <a:lumMod val="85000"/>
                    <a:lumOff val="15000"/>
                  </a:prstClr>
                </a:solidFill>
              </a:rPr>
            </a:br>
            <a:r>
              <a:rPr lang="sl-SI" sz="2000" dirty="0">
                <a:solidFill>
                  <a:prstClr val="black">
                    <a:lumMod val="85000"/>
                    <a:lumOff val="15000"/>
                  </a:prstClr>
                </a:solidFill>
              </a:rPr>
              <a:t>Takole je na domačem dvorišču vadil za POLIGON NAZAJ (ŠVK):</a:t>
            </a:r>
            <a:endParaRPr lang="sl-SI" dirty="0"/>
          </a:p>
        </p:txBody>
      </p:sp>
      <p:pic>
        <p:nvPicPr>
          <p:cNvPr id="5" name="Označba mesta vsebine 4">
            <a:extLst>
              <a:ext uri="{FF2B5EF4-FFF2-40B4-BE49-F238E27FC236}">
                <a16:creationId xmlns:a16="http://schemas.microsoft.com/office/drawing/2014/main" id="{40AA7295-3F85-41D6-8E67-97D037E3D766}"/>
              </a:ext>
            </a:extLst>
          </p:cNvPr>
          <p:cNvPicPr>
            <a:picLocks noGrp="1" noChangeAspect="1"/>
          </p:cNvPicPr>
          <p:nvPr>
            <p:ph idx="1"/>
          </p:nvPr>
        </p:nvPicPr>
        <p:blipFill>
          <a:blip r:embed="rId2"/>
          <a:stretch>
            <a:fillRect/>
          </a:stretch>
        </p:blipFill>
        <p:spPr>
          <a:xfrm>
            <a:off x="3616850" y="2103438"/>
            <a:ext cx="4958299" cy="3849687"/>
          </a:xfrm>
          <a:prstGeom prst="rect">
            <a:avLst/>
          </a:prstGeom>
        </p:spPr>
      </p:pic>
      <p:sp>
        <p:nvSpPr>
          <p:cNvPr id="4" name="Označba mesta datuma 3">
            <a:extLst>
              <a:ext uri="{FF2B5EF4-FFF2-40B4-BE49-F238E27FC236}">
                <a16:creationId xmlns:a16="http://schemas.microsoft.com/office/drawing/2014/main" id="{CFBBE0B4-EAEE-4EFC-8A0C-0EEFD335D7C9}"/>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349050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1C18618-0CEB-40D4-8C67-386DD0D0A889}"/>
              </a:ext>
            </a:extLst>
          </p:cNvPr>
          <p:cNvSpPr>
            <a:spLocks noGrp="1"/>
          </p:cNvSpPr>
          <p:nvPr>
            <p:ph type="title"/>
          </p:nvPr>
        </p:nvSpPr>
        <p:spPr/>
        <p:txBody>
          <a:bodyPr/>
          <a:lstStyle/>
          <a:p>
            <a:pPr algn="ctr"/>
            <a:r>
              <a:rPr lang="sl-SI" dirty="0">
                <a:solidFill>
                  <a:srgbClr val="002060"/>
                </a:solidFill>
              </a:rPr>
              <a:t>POUK NA DALJAVO</a:t>
            </a:r>
          </a:p>
        </p:txBody>
      </p:sp>
      <p:sp>
        <p:nvSpPr>
          <p:cNvPr id="3" name="Označba mesta vsebine 2">
            <a:extLst>
              <a:ext uri="{FF2B5EF4-FFF2-40B4-BE49-F238E27FC236}">
                <a16:creationId xmlns:a16="http://schemas.microsoft.com/office/drawing/2014/main" id="{C27255A4-7157-4A21-8369-6F3A54B1E249}"/>
              </a:ext>
            </a:extLst>
          </p:cNvPr>
          <p:cNvSpPr>
            <a:spLocks noGrp="1"/>
          </p:cNvSpPr>
          <p:nvPr>
            <p:ph idx="1"/>
          </p:nvPr>
        </p:nvSpPr>
        <p:spPr/>
        <p:txBody>
          <a:bodyPr/>
          <a:lstStyle/>
          <a:p>
            <a:pPr>
              <a:lnSpc>
                <a:spcPct val="105000"/>
              </a:lnSpc>
              <a:spcAft>
                <a:spcPts val="800"/>
              </a:spcAft>
            </a:pPr>
            <a:r>
              <a:rPr lang="sl-SI" sz="1600" kern="50" dirty="0">
                <a:latin typeface="Verdana" panose="020B0604030504040204" pitchFamily="34" charset="0"/>
                <a:ea typeface="SimSun" panose="02010600030101010101" pitchFamily="2" charset="-122"/>
              </a:rPr>
              <a:t>Za nami je že kar nekaj tednov, odkar smo učiteljice in učitelji slovenskih šol pričeli izvajati učenje na daljavo. Trudili smo se, da bi bile ponujene vsebine in dejavnosti kar najbolj zanimive, privlačne, dostopne ter prijazne vsem uporabnikom.</a:t>
            </a:r>
          </a:p>
          <a:p>
            <a:pPr>
              <a:lnSpc>
                <a:spcPct val="105000"/>
              </a:lnSpc>
              <a:spcAft>
                <a:spcPts val="800"/>
              </a:spcAft>
            </a:pPr>
            <a:r>
              <a:rPr lang="sl-SI" sz="1600" kern="50" dirty="0">
                <a:latin typeface="Verdana" panose="020B0604030504040204" pitchFamily="34" charset="0"/>
                <a:ea typeface="SimSun" panose="02010600030101010101" pitchFamily="2" charset="-122"/>
              </a:rPr>
              <a:t>Otroci so se vsak dan naučili kaj novega in skozi dneve, ko so se igrali in učili doma, so globoko v sebi našli tudi nekatere talente in sposobnosti, za katere morda sploh niso vedeli, da jih imajo.</a:t>
            </a:r>
            <a:endParaRPr lang="sl-SI" sz="1400" kern="50" dirty="0">
              <a:latin typeface="Calibri" panose="020F0502020204030204" pitchFamily="34" charset="0"/>
              <a:ea typeface="SimSun" panose="02010600030101010101" pitchFamily="2" charset="-122"/>
            </a:endParaRPr>
          </a:p>
          <a:p>
            <a:pPr>
              <a:lnSpc>
                <a:spcPct val="105000"/>
              </a:lnSpc>
              <a:spcAft>
                <a:spcPts val="800"/>
              </a:spcAft>
            </a:pPr>
            <a:r>
              <a:rPr lang="sl-SI" sz="1600" kern="50" dirty="0">
                <a:latin typeface="Verdana" panose="020B0604030504040204" pitchFamily="34" charset="0"/>
                <a:ea typeface="SimSun" panose="02010600030101010101" pitchFamily="2" charset="-122"/>
              </a:rPr>
              <a:t>Seveda ni šlo brez pomoči staršev, zato gre njim za njihov prispevek še posebna zahvala.</a:t>
            </a:r>
          </a:p>
          <a:p>
            <a:pPr>
              <a:lnSpc>
                <a:spcPct val="105000"/>
              </a:lnSpc>
              <a:spcAft>
                <a:spcPts val="800"/>
              </a:spcAft>
            </a:pPr>
            <a:r>
              <a:rPr lang="sl-SI" sz="1600" kern="50" dirty="0">
                <a:latin typeface="Verdana" panose="020B0604030504040204" pitchFamily="34" charset="0"/>
                <a:ea typeface="SimSun" panose="02010600030101010101" pitchFamily="2" charset="-122"/>
              </a:rPr>
              <a:t>Učenci PŠ Čemšenik so se skupaj z učiteljicami in starši lotili zelo različnih podvigov in projektov. V predstavitvi je nekaj izdelkov, ki so nastajali v dneh, ko smo bili zaradi izrednih razmer doma.</a:t>
            </a:r>
            <a:endParaRPr lang="sl-SI" sz="1400" kern="50" dirty="0">
              <a:latin typeface="Calibri" panose="020F0502020204030204" pitchFamily="34" charset="0"/>
              <a:ea typeface="SimSun" panose="02010600030101010101" pitchFamily="2" charset="-122"/>
            </a:endParaRPr>
          </a:p>
          <a:p>
            <a:endParaRPr lang="sl-SI" dirty="0"/>
          </a:p>
        </p:txBody>
      </p:sp>
      <p:sp>
        <p:nvSpPr>
          <p:cNvPr id="4" name="Označba mesta datuma 3">
            <a:extLst>
              <a:ext uri="{FF2B5EF4-FFF2-40B4-BE49-F238E27FC236}">
                <a16:creationId xmlns:a16="http://schemas.microsoft.com/office/drawing/2014/main" id="{48933C14-BB36-4244-A6ED-1EF449FD249B}"/>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24038918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63D4FD8-1F25-4057-84F7-599B6DF43194}"/>
              </a:ext>
            </a:extLst>
          </p:cNvPr>
          <p:cNvSpPr>
            <a:spLocks noGrp="1"/>
          </p:cNvSpPr>
          <p:nvPr>
            <p:ph type="title"/>
          </p:nvPr>
        </p:nvSpPr>
        <p:spPr>
          <a:xfrm>
            <a:off x="742122" y="587598"/>
            <a:ext cx="10654748" cy="2601010"/>
          </a:xfrm>
        </p:spPr>
        <p:txBody>
          <a:bodyPr>
            <a:noAutofit/>
          </a:bodyPr>
          <a:lstStyle/>
          <a:p>
            <a:pPr algn="ctr" fontAlgn="base"/>
            <a:r>
              <a:rPr lang="sl-SI" sz="2000" dirty="0"/>
              <a:t>Verjamem, da so učenci PŠ Čemšenik sončne dni skupaj s starši izkoristili za bivanje na prostem, na domačem travniku in v bližnjem gozdu. </a:t>
            </a:r>
            <a:br>
              <a:rPr lang="sl-SI" sz="2000" dirty="0"/>
            </a:br>
            <a:r>
              <a:rPr lang="sl-SI" sz="2000" dirty="0"/>
              <a:t> </a:t>
            </a:r>
            <a:br>
              <a:rPr lang="sl-SI" sz="2000" dirty="0"/>
            </a:br>
            <a:r>
              <a:rPr lang="sl-SI" sz="2000" dirty="0"/>
              <a:t>Čemšenik z okoliškimi vasmi ponuja veliko priložnosti za raziskovanje in učenje</a:t>
            </a:r>
            <a:r>
              <a:rPr lang="sl-SI" sz="2000"/>
              <a:t>. </a:t>
            </a:r>
            <a:br>
              <a:rPr lang="sl-SI" sz="2000"/>
            </a:br>
            <a:r>
              <a:rPr lang="sl-SI" sz="2000"/>
              <a:t>Učenci </a:t>
            </a:r>
            <a:r>
              <a:rPr lang="sl-SI" sz="2000" dirty="0"/>
              <a:t>so zanimive zgodbe zapisovali tudi v poseben dnevnik. </a:t>
            </a:r>
            <a:br>
              <a:rPr lang="sl-SI" sz="2000" dirty="0"/>
            </a:br>
            <a:r>
              <a:rPr lang="sl-SI" sz="2000" dirty="0"/>
              <a:t>Komaj čakam, da se spet vidimo in preberemo vse te napete zgodbe.</a:t>
            </a:r>
            <a:br>
              <a:rPr lang="sl-SI" sz="2000" dirty="0"/>
            </a:br>
            <a:r>
              <a:rPr lang="sl-SI" sz="2000" dirty="0"/>
              <a:t> </a:t>
            </a:r>
            <a:br>
              <a:rPr lang="sl-SI" sz="2000" dirty="0"/>
            </a:br>
            <a:r>
              <a:rPr lang="sl-SI" sz="2000" dirty="0"/>
              <a:t>                                                                                                                                        Irena Hudi</a:t>
            </a:r>
          </a:p>
        </p:txBody>
      </p:sp>
      <p:sp>
        <p:nvSpPr>
          <p:cNvPr id="4" name="Označba mesta datuma 3">
            <a:extLst>
              <a:ext uri="{FF2B5EF4-FFF2-40B4-BE49-F238E27FC236}">
                <a16:creationId xmlns:a16="http://schemas.microsoft.com/office/drawing/2014/main" id="{31CF2D7B-CB69-48EA-88F6-AFF2B26C02F0}"/>
              </a:ext>
            </a:extLst>
          </p:cNvPr>
          <p:cNvSpPr>
            <a:spLocks noGrp="1"/>
          </p:cNvSpPr>
          <p:nvPr>
            <p:ph type="dt" sz="half" idx="10"/>
          </p:nvPr>
        </p:nvSpPr>
        <p:spPr/>
        <p:txBody>
          <a:bodyPr/>
          <a:lstStyle/>
          <a:p>
            <a:pPr rtl="0"/>
            <a:fld id="{2571C501-366B-4893-9C14-0008781E52EF}" type="datetime1">
              <a:rPr lang="sl-SI" smtClean="0"/>
              <a:t>3.5.2020</a:t>
            </a:fld>
            <a:endParaRPr lang="en-US"/>
          </a:p>
        </p:txBody>
      </p:sp>
      <p:pic>
        <p:nvPicPr>
          <p:cNvPr id="9" name="Označba mesta vsebine 8">
            <a:extLst>
              <a:ext uri="{FF2B5EF4-FFF2-40B4-BE49-F238E27FC236}">
                <a16:creationId xmlns:a16="http://schemas.microsoft.com/office/drawing/2014/main" id="{C89B8AB0-07F6-4E43-B456-5C9BAD824F6C}"/>
              </a:ext>
            </a:extLst>
          </p:cNvPr>
          <p:cNvPicPr>
            <a:picLocks noGrp="1" noChangeAspect="1"/>
          </p:cNvPicPr>
          <p:nvPr>
            <p:ph idx="1"/>
          </p:nvPr>
        </p:nvPicPr>
        <p:blipFill>
          <a:blip r:embed="rId2"/>
          <a:stretch>
            <a:fillRect/>
          </a:stretch>
        </p:blipFill>
        <p:spPr>
          <a:xfrm>
            <a:off x="3147497" y="3428999"/>
            <a:ext cx="5426659" cy="2841403"/>
          </a:xfrm>
          <a:prstGeom prst="rect">
            <a:avLst/>
          </a:prstGeom>
        </p:spPr>
      </p:pic>
    </p:spTree>
    <p:extLst>
      <p:ext uri="{BB962C8B-B14F-4D97-AF65-F5344CB8AC3E}">
        <p14:creationId xmlns:p14="http://schemas.microsoft.com/office/powerpoint/2010/main" val="1937681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A4F69DF-7849-4623-A550-5FE98C7ACC8B}"/>
              </a:ext>
            </a:extLst>
          </p:cNvPr>
          <p:cNvSpPr>
            <a:spLocks noGrp="1"/>
          </p:cNvSpPr>
          <p:nvPr>
            <p:ph type="title"/>
          </p:nvPr>
        </p:nvSpPr>
        <p:spPr/>
        <p:txBody>
          <a:bodyPr>
            <a:normAutofit/>
          </a:bodyPr>
          <a:lstStyle/>
          <a:p>
            <a:pPr algn="ctr"/>
            <a:r>
              <a:rPr lang="sl-SI" sz="2000" dirty="0"/>
              <a:t>V marcu so učenci pri USTVARJALNIH DELAVNICAH izdelovali METULJE PRIJATELJSTVA. </a:t>
            </a:r>
            <a:br>
              <a:rPr lang="sl-SI" sz="2000" dirty="0"/>
            </a:br>
            <a:r>
              <a:rPr lang="sl-SI" sz="2000" dirty="0"/>
              <a:t>Metulji so izražali podporo vsem ljudem, ki so kljub izrednim razmeram hodili v službo </a:t>
            </a:r>
            <a:br>
              <a:rPr lang="sl-SI" sz="2000" dirty="0"/>
            </a:br>
            <a:r>
              <a:rPr lang="sl-SI" sz="2000" dirty="0"/>
              <a:t>in skrbeli za vse nas.</a:t>
            </a:r>
            <a:br>
              <a:rPr lang="sl-SI" sz="2000" dirty="0"/>
            </a:br>
            <a:r>
              <a:rPr lang="sl-SI" sz="2000" dirty="0"/>
              <a:t>Spodaj nastaja Aleksandrin metulj:</a:t>
            </a:r>
          </a:p>
        </p:txBody>
      </p:sp>
      <p:pic>
        <p:nvPicPr>
          <p:cNvPr id="6" name="Označba mesta vsebine 5">
            <a:extLst>
              <a:ext uri="{FF2B5EF4-FFF2-40B4-BE49-F238E27FC236}">
                <a16:creationId xmlns:a16="http://schemas.microsoft.com/office/drawing/2014/main" id="{217E0FF7-7053-4F7B-91DC-44142F8C7F03}"/>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3529912" y="2103438"/>
            <a:ext cx="5132175" cy="3849687"/>
          </a:xfrm>
        </p:spPr>
      </p:pic>
      <p:sp>
        <p:nvSpPr>
          <p:cNvPr id="4" name="Označba mesta datuma 3">
            <a:extLst>
              <a:ext uri="{FF2B5EF4-FFF2-40B4-BE49-F238E27FC236}">
                <a16:creationId xmlns:a16="http://schemas.microsoft.com/office/drawing/2014/main" id="{CA09DC74-7359-4076-8ED9-34BB66E64003}"/>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85002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A18988E-FF41-489F-B737-BD5CB49B1231}"/>
              </a:ext>
            </a:extLst>
          </p:cNvPr>
          <p:cNvSpPr>
            <a:spLocks noGrp="1"/>
          </p:cNvSpPr>
          <p:nvPr>
            <p:ph type="title"/>
          </p:nvPr>
        </p:nvSpPr>
        <p:spPr/>
        <p:txBody>
          <a:bodyPr/>
          <a:lstStyle/>
          <a:p>
            <a:r>
              <a:rPr lang="sl-SI" dirty="0"/>
              <a:t>Matijev metulj prijateljstva je videti takole:</a:t>
            </a:r>
          </a:p>
        </p:txBody>
      </p:sp>
      <p:pic>
        <p:nvPicPr>
          <p:cNvPr id="5" name="Označba mesta vsebine 4">
            <a:extLst>
              <a:ext uri="{FF2B5EF4-FFF2-40B4-BE49-F238E27FC236}">
                <a16:creationId xmlns:a16="http://schemas.microsoft.com/office/drawing/2014/main" id="{BE268793-96C0-4232-AE61-EEE2FEDEAC74}"/>
              </a:ext>
            </a:extLst>
          </p:cNvPr>
          <p:cNvPicPr>
            <a:picLocks noGrp="1" noChangeAspect="1"/>
          </p:cNvPicPr>
          <p:nvPr>
            <p:ph idx="1"/>
          </p:nvPr>
        </p:nvPicPr>
        <p:blipFill>
          <a:blip r:embed="rId2"/>
          <a:stretch>
            <a:fillRect/>
          </a:stretch>
        </p:blipFill>
        <p:spPr>
          <a:xfrm>
            <a:off x="1616764" y="1881809"/>
            <a:ext cx="9382539" cy="4333597"/>
          </a:xfrm>
          <a:prstGeom prst="rect">
            <a:avLst/>
          </a:prstGeom>
        </p:spPr>
      </p:pic>
      <p:sp>
        <p:nvSpPr>
          <p:cNvPr id="4" name="Označba mesta datuma 3">
            <a:extLst>
              <a:ext uri="{FF2B5EF4-FFF2-40B4-BE49-F238E27FC236}">
                <a16:creationId xmlns:a16="http://schemas.microsoft.com/office/drawing/2014/main" id="{EE412E09-28F8-4EC2-8BEA-466F71418038}"/>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980791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CD2DBA4-BBF1-4046-AF87-0D2DC5405285}"/>
              </a:ext>
            </a:extLst>
          </p:cNvPr>
          <p:cNvSpPr>
            <a:spLocks noGrp="1"/>
          </p:cNvSpPr>
          <p:nvPr>
            <p:ph type="title"/>
          </p:nvPr>
        </p:nvSpPr>
        <p:spPr/>
        <p:txBody>
          <a:bodyPr>
            <a:noAutofit/>
          </a:bodyPr>
          <a:lstStyle/>
          <a:p>
            <a:pPr algn="ctr"/>
            <a:r>
              <a:rPr lang="sl-SI" sz="2000" b="1" dirty="0"/>
              <a:t>Barvanje mandal</a:t>
            </a:r>
            <a:r>
              <a:rPr lang="sl-SI" sz="2000" dirty="0"/>
              <a:t> nas  sprošča, umirja in izboljšuje koncentracijo. Pri barvanju sta aktivni tako leva kot desna možganska polovica, kar ustvarja notranje ravnovesje. Mandale harmonizirajo in aktivirajo procese samozdravljenja. Barvanje mandal pa sproža tudi pozitivne občutke in nas povezuje s samim seboj.</a:t>
            </a:r>
            <a:br>
              <a:rPr lang="sl-SI" sz="2000" dirty="0"/>
            </a:br>
            <a:r>
              <a:rPr lang="sl-SI" sz="2000" dirty="0"/>
              <a:t>Spodnjo MANDALO je pobarvala Aleksandra.</a:t>
            </a:r>
            <a:br>
              <a:rPr lang="sl-SI" sz="2000" dirty="0"/>
            </a:br>
            <a:endParaRPr lang="sl-SI" sz="2000" dirty="0"/>
          </a:p>
        </p:txBody>
      </p:sp>
      <p:pic>
        <p:nvPicPr>
          <p:cNvPr id="5" name="Označba mesta vsebine 4">
            <a:extLst>
              <a:ext uri="{FF2B5EF4-FFF2-40B4-BE49-F238E27FC236}">
                <a16:creationId xmlns:a16="http://schemas.microsoft.com/office/drawing/2014/main" id="{D36A08E8-8C44-4A98-B534-5A917E558CE7}"/>
              </a:ext>
            </a:extLst>
          </p:cNvPr>
          <p:cNvPicPr>
            <a:picLocks noGrp="1" noChangeAspect="1"/>
          </p:cNvPicPr>
          <p:nvPr>
            <p:ph idx="1"/>
          </p:nvPr>
        </p:nvPicPr>
        <p:blipFill>
          <a:blip r:embed="rId2"/>
          <a:stretch>
            <a:fillRect/>
          </a:stretch>
        </p:blipFill>
        <p:spPr>
          <a:xfrm>
            <a:off x="3040459" y="2166626"/>
            <a:ext cx="6010776" cy="3786499"/>
          </a:xfrm>
          <a:prstGeom prst="rect">
            <a:avLst/>
          </a:prstGeom>
        </p:spPr>
      </p:pic>
      <p:sp>
        <p:nvSpPr>
          <p:cNvPr id="4" name="Označba mesta datuma 3">
            <a:extLst>
              <a:ext uri="{FF2B5EF4-FFF2-40B4-BE49-F238E27FC236}">
                <a16:creationId xmlns:a16="http://schemas.microsoft.com/office/drawing/2014/main" id="{24B6E891-F78B-4073-B046-16EEC3531717}"/>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3666721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788ED03-AC09-4139-89C5-495959B6C712}"/>
              </a:ext>
            </a:extLst>
          </p:cNvPr>
          <p:cNvSpPr>
            <a:spLocks noGrp="1"/>
          </p:cNvSpPr>
          <p:nvPr>
            <p:ph type="title"/>
          </p:nvPr>
        </p:nvSpPr>
        <p:spPr>
          <a:xfrm>
            <a:off x="1239078" y="689113"/>
            <a:ext cx="10157791" cy="2544281"/>
          </a:xfrm>
        </p:spPr>
        <p:txBody>
          <a:bodyPr>
            <a:normAutofit/>
          </a:bodyPr>
          <a:lstStyle/>
          <a:p>
            <a:pPr algn="ctr"/>
            <a:r>
              <a:rPr lang="sl-SI" sz="2200" dirty="0"/>
              <a:t>Dvaindvajseti april je se kot </a:t>
            </a:r>
            <a:r>
              <a:rPr lang="sl-SI" sz="2200" b="1" dirty="0"/>
              <a:t>DAN ZEMLJE</a:t>
            </a:r>
            <a:r>
              <a:rPr lang="sl-SI" sz="2200" dirty="0"/>
              <a:t> na svetovni ravni letos praznoval že 50. leto zapored. Glavna tema letošnjega </a:t>
            </a:r>
            <a:r>
              <a:rPr lang="sl-SI" sz="2200" b="1" dirty="0"/>
              <a:t>DNEVA ZEMLJE</a:t>
            </a:r>
            <a:r>
              <a:rPr lang="sl-SI" sz="2200" dirty="0"/>
              <a:t> so podnebni ukrepi.</a:t>
            </a:r>
            <a:br>
              <a:rPr lang="sl-SI" sz="2200" dirty="0"/>
            </a:br>
            <a:r>
              <a:rPr lang="sl-SI" sz="2200" dirty="0"/>
              <a:t>Aleksandra je ustvarila svojo zemljo v našem neskončnem vesolju</a:t>
            </a:r>
            <a:r>
              <a:rPr lang="sl-SI" dirty="0"/>
              <a:t>. </a:t>
            </a:r>
            <a:br>
              <a:rPr lang="sl-SI" dirty="0"/>
            </a:br>
            <a:endParaRPr lang="sl-SI" dirty="0"/>
          </a:p>
        </p:txBody>
      </p:sp>
      <p:sp>
        <p:nvSpPr>
          <p:cNvPr id="4" name="Označba mesta datuma 3">
            <a:extLst>
              <a:ext uri="{FF2B5EF4-FFF2-40B4-BE49-F238E27FC236}">
                <a16:creationId xmlns:a16="http://schemas.microsoft.com/office/drawing/2014/main" id="{519427E5-F810-4DA5-84E5-757A21D06C3F}"/>
              </a:ext>
            </a:extLst>
          </p:cNvPr>
          <p:cNvSpPr>
            <a:spLocks noGrp="1"/>
          </p:cNvSpPr>
          <p:nvPr>
            <p:ph type="dt" sz="half" idx="10"/>
          </p:nvPr>
        </p:nvSpPr>
        <p:spPr/>
        <p:txBody>
          <a:bodyPr/>
          <a:lstStyle/>
          <a:p>
            <a:pPr rtl="0"/>
            <a:fld id="{2571C501-366B-4893-9C14-0008781E52EF}" type="datetime1">
              <a:rPr lang="sl-SI" smtClean="0"/>
              <a:t>3.5.2020</a:t>
            </a:fld>
            <a:endParaRPr lang="en-US"/>
          </a:p>
        </p:txBody>
      </p:sp>
      <p:sp>
        <p:nvSpPr>
          <p:cNvPr id="8" name="Označba mesta vsebine 7">
            <a:extLst>
              <a:ext uri="{FF2B5EF4-FFF2-40B4-BE49-F238E27FC236}">
                <a16:creationId xmlns:a16="http://schemas.microsoft.com/office/drawing/2014/main" id="{25071345-A05D-413D-ADEA-1F4F8408EE17}"/>
              </a:ext>
            </a:extLst>
          </p:cNvPr>
          <p:cNvSpPr>
            <a:spLocks noGrp="1"/>
          </p:cNvSpPr>
          <p:nvPr>
            <p:ph idx="1"/>
          </p:nvPr>
        </p:nvSpPr>
        <p:spPr>
          <a:xfrm>
            <a:off x="2875722" y="3067810"/>
            <a:ext cx="7116417" cy="3332990"/>
          </a:xfrm>
        </p:spPr>
        <p:txBody>
          <a:bodyPr/>
          <a:lstStyle/>
          <a:p>
            <a:endParaRPr lang="sl-SI" dirty="0"/>
          </a:p>
        </p:txBody>
      </p:sp>
      <p:graphicFrame>
        <p:nvGraphicFramePr>
          <p:cNvPr id="9" name="Predmet 8">
            <a:extLst>
              <a:ext uri="{FF2B5EF4-FFF2-40B4-BE49-F238E27FC236}">
                <a16:creationId xmlns:a16="http://schemas.microsoft.com/office/drawing/2014/main" id="{53F0B510-E10D-4E4B-8FF6-3F0E8E7C902E}"/>
              </a:ext>
            </a:extLst>
          </p:cNvPr>
          <p:cNvGraphicFramePr>
            <a:graphicFrameLocks noChangeAspect="1"/>
          </p:cNvGraphicFramePr>
          <p:nvPr>
            <p:extLst>
              <p:ext uri="{D42A27DB-BD31-4B8C-83A1-F6EECF244321}">
                <p14:modId xmlns:p14="http://schemas.microsoft.com/office/powerpoint/2010/main" val="59092993"/>
              </p:ext>
            </p:extLst>
          </p:nvPr>
        </p:nvGraphicFramePr>
        <p:xfrm>
          <a:off x="2544417" y="2411896"/>
          <a:ext cx="8044070" cy="3882887"/>
        </p:xfrm>
        <a:graphic>
          <a:graphicData uri="http://schemas.openxmlformats.org/presentationml/2006/ole">
            <mc:AlternateContent xmlns:mc="http://schemas.openxmlformats.org/markup-compatibility/2006">
              <mc:Choice xmlns:v="urn:schemas-microsoft-com:vml" Requires="v">
                <p:oleObj spid="_x0000_s1034" name="Document" r:id="rId3" imgW="6648859" imgH="5547947" progId="Word.Document.12">
                  <p:embed/>
                </p:oleObj>
              </mc:Choice>
              <mc:Fallback>
                <p:oleObj name="Document" r:id="rId3" imgW="6648859" imgH="5547947" progId="Word.Document.12">
                  <p:embed/>
                  <p:pic>
                    <p:nvPicPr>
                      <p:cNvPr id="0" name=""/>
                      <p:cNvPicPr/>
                      <p:nvPr/>
                    </p:nvPicPr>
                    <p:blipFill>
                      <a:blip r:embed="rId4"/>
                      <a:stretch>
                        <a:fillRect/>
                      </a:stretch>
                    </p:blipFill>
                    <p:spPr>
                      <a:xfrm>
                        <a:off x="2544417" y="2411896"/>
                        <a:ext cx="8044070" cy="3882887"/>
                      </a:xfrm>
                      <a:prstGeom prst="rect">
                        <a:avLst/>
                      </a:prstGeom>
                    </p:spPr>
                  </p:pic>
                </p:oleObj>
              </mc:Fallback>
            </mc:AlternateContent>
          </a:graphicData>
        </a:graphic>
      </p:graphicFrame>
    </p:spTree>
    <p:extLst>
      <p:ext uri="{BB962C8B-B14F-4D97-AF65-F5344CB8AC3E}">
        <p14:creationId xmlns:p14="http://schemas.microsoft.com/office/powerpoint/2010/main" val="324694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A0D15584-CF31-4804-AAD4-6E116FECB7BE}"/>
              </a:ext>
            </a:extLst>
          </p:cNvPr>
          <p:cNvSpPr>
            <a:spLocks noGrp="1"/>
          </p:cNvSpPr>
          <p:nvPr>
            <p:ph type="title"/>
          </p:nvPr>
        </p:nvSpPr>
        <p:spPr/>
        <p:txBody>
          <a:bodyPr>
            <a:normAutofit/>
          </a:bodyPr>
          <a:lstStyle/>
          <a:p>
            <a:pPr algn="ctr"/>
            <a:r>
              <a:rPr lang="sl-SI" sz="2000" dirty="0"/>
              <a:t>Takole je videti Aleksandrina ZEMLJA:</a:t>
            </a:r>
          </a:p>
        </p:txBody>
      </p:sp>
      <p:pic>
        <p:nvPicPr>
          <p:cNvPr id="6" name="Označba mesta vsebine 5">
            <a:extLst>
              <a:ext uri="{FF2B5EF4-FFF2-40B4-BE49-F238E27FC236}">
                <a16:creationId xmlns:a16="http://schemas.microsoft.com/office/drawing/2014/main" id="{3FA13BDE-AB6A-4627-970D-E7FA35930B46}"/>
              </a:ext>
            </a:extLst>
          </p:cNvPr>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2425148" y="2103438"/>
            <a:ext cx="7262191" cy="3849687"/>
          </a:xfrm>
        </p:spPr>
      </p:pic>
      <p:sp>
        <p:nvSpPr>
          <p:cNvPr id="4" name="Označba mesta datuma 3">
            <a:extLst>
              <a:ext uri="{FF2B5EF4-FFF2-40B4-BE49-F238E27FC236}">
                <a16:creationId xmlns:a16="http://schemas.microsoft.com/office/drawing/2014/main" id="{74D5A750-A0DA-47A1-B185-107A31DA7549}"/>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172510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81ED5A-B076-48D7-BFA9-D5B1F313010B}"/>
              </a:ext>
            </a:extLst>
          </p:cNvPr>
          <p:cNvSpPr>
            <a:spLocks noGrp="1"/>
          </p:cNvSpPr>
          <p:nvPr>
            <p:ph type="title"/>
          </p:nvPr>
        </p:nvSpPr>
        <p:spPr>
          <a:xfrm>
            <a:off x="861391" y="457200"/>
            <a:ext cx="10263809" cy="2971800"/>
          </a:xfrm>
        </p:spPr>
        <p:txBody>
          <a:bodyPr>
            <a:normAutofit fontScale="90000"/>
          </a:bodyPr>
          <a:lstStyle/>
          <a:p>
            <a:pPr algn="ctr"/>
            <a:r>
              <a:rPr lang="sl-SI" sz="2200" b="1" dirty="0"/>
              <a:t>RISANJE MIŽE ALI FRAKTALNO RISANJE</a:t>
            </a:r>
            <a:br>
              <a:rPr lang="sl-SI" sz="2200" b="1" dirty="0"/>
            </a:br>
            <a:r>
              <a:rPr lang="sl-SI" sz="2200" dirty="0"/>
              <a:t/>
            </a:r>
            <a:br>
              <a:rPr lang="sl-SI" sz="2200" dirty="0"/>
            </a:br>
            <a:r>
              <a:rPr lang="sl-SI" sz="2200" dirty="0"/>
              <a:t>Svet fraktalnih risb je namenjen vsem, ki želijo razvijati svoje potenciale, osvoboditi ustvarjalnost, povečati vitalnost in spoznati, kdo v resnici so.</a:t>
            </a:r>
            <a:br>
              <a:rPr lang="sl-SI" sz="2200" dirty="0"/>
            </a:br>
            <a:r>
              <a:rPr lang="sl-SI" sz="2200" dirty="0"/>
              <a:t>KAKO?</a:t>
            </a:r>
            <a:br>
              <a:rPr lang="sl-SI" sz="2200" dirty="0"/>
            </a:br>
            <a:r>
              <a:rPr lang="sl-SI" sz="2200" dirty="0"/>
              <a:t>Preprosto  – z risanjem! Z metodo FRAKTALNEGA RISANJA se lahko naučimo, kako pomagati sebi in drugim pri oblikovanju življenja. </a:t>
            </a:r>
            <a:br>
              <a:rPr lang="sl-SI" sz="2200" dirty="0"/>
            </a:br>
            <a:r>
              <a:rPr lang="sl-SI" sz="2200" dirty="0"/>
              <a:t>Vstop v svet FRAKTALNIH RISB je zelo preprost, zanj ne potrebujemo nobenega predznanja ali likovnega talenta.</a:t>
            </a:r>
            <a:r>
              <a:rPr lang="sl-SI" sz="2400" u="sng" kern="50" dirty="0">
                <a:solidFill>
                  <a:srgbClr val="0563C1"/>
                </a:solidFill>
                <a:latin typeface="Helvetica-BoldOblique"/>
                <a:ea typeface="Helvetica-BoldOblique"/>
                <a:cs typeface="Helvetica-BoldOblique"/>
                <a:hlinkClick r:id="rId2">
                  <a:extLst>
                    <a:ext uri="{A12FA001-AC4F-418D-AE19-62706E023703}">
                      <ahyp:hlinkClr xmlns:ahyp="http://schemas.microsoft.com/office/drawing/2018/hyperlinkcolor" xmlns="" val="tx"/>
                    </a:ext>
                  </a:extLst>
                </a:hlinkClick>
              </a:rPr>
              <a:t> Preberi več </a:t>
            </a:r>
            <a:r>
              <a:rPr lang="sl-SI" sz="2200" dirty="0"/>
              <a:t> </a:t>
            </a:r>
            <a:br>
              <a:rPr lang="sl-SI" sz="2200" dirty="0"/>
            </a:br>
            <a:r>
              <a:rPr lang="sl-SI" sz="2200" dirty="0"/>
              <a:t/>
            </a:r>
            <a:br>
              <a:rPr lang="sl-SI" sz="2200" dirty="0"/>
            </a:br>
            <a:r>
              <a:rPr lang="sl-SI" sz="2200" dirty="0"/>
              <a:t>Aleksandrina FRAKTALNA RISBA:</a:t>
            </a:r>
          </a:p>
        </p:txBody>
      </p:sp>
      <p:pic>
        <p:nvPicPr>
          <p:cNvPr id="6" name="Označba mesta vsebine 5">
            <a:extLst>
              <a:ext uri="{FF2B5EF4-FFF2-40B4-BE49-F238E27FC236}">
                <a16:creationId xmlns:a16="http://schemas.microsoft.com/office/drawing/2014/main" id="{E7AAB3F8-39D6-4658-B517-363778973528}"/>
              </a:ext>
            </a:extLst>
          </p:cNvPr>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3326296" y="3644348"/>
            <a:ext cx="5049078" cy="2756450"/>
          </a:xfrm>
        </p:spPr>
      </p:pic>
      <p:sp>
        <p:nvSpPr>
          <p:cNvPr id="4" name="Označba mesta datuma 3">
            <a:extLst>
              <a:ext uri="{FF2B5EF4-FFF2-40B4-BE49-F238E27FC236}">
                <a16:creationId xmlns:a16="http://schemas.microsoft.com/office/drawing/2014/main" id="{8595D522-9C5E-4954-A67A-C3F72DE03A75}"/>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30915695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E2C885E-1063-49F6-A60C-64E2AE03AE65}"/>
              </a:ext>
            </a:extLst>
          </p:cNvPr>
          <p:cNvSpPr>
            <a:spLocks noGrp="1"/>
          </p:cNvSpPr>
          <p:nvPr>
            <p:ph type="title"/>
          </p:nvPr>
        </p:nvSpPr>
        <p:spPr/>
        <p:txBody>
          <a:bodyPr>
            <a:normAutofit fontScale="90000"/>
          </a:bodyPr>
          <a:lstStyle/>
          <a:p>
            <a:pPr algn="ctr"/>
            <a:r>
              <a:rPr lang="sl-SI" sz="2000" dirty="0"/>
              <a:t>Tudi Lucija se je pri USTVARJALNIH DELAVNICAH lotila risanja miže. </a:t>
            </a:r>
            <a:br>
              <a:rPr lang="sl-SI" sz="2000" dirty="0"/>
            </a:br>
            <a:r>
              <a:rPr lang="sl-SI" sz="2000" dirty="0"/>
              <a:t/>
            </a:r>
            <a:br>
              <a:rPr lang="sl-SI" sz="2000" dirty="0"/>
            </a:br>
            <a:r>
              <a:rPr lang="sl-SI" sz="2000" dirty="0"/>
              <a:t>Spodaj je njena FRAKTALNA RISBA:</a:t>
            </a:r>
            <a:br>
              <a:rPr lang="sl-SI" sz="2000" dirty="0"/>
            </a:br>
            <a:endParaRPr lang="sl-SI" dirty="0"/>
          </a:p>
        </p:txBody>
      </p:sp>
      <p:pic>
        <p:nvPicPr>
          <p:cNvPr id="6" name="Označba mesta vsebine 5">
            <a:extLst>
              <a:ext uri="{FF2B5EF4-FFF2-40B4-BE49-F238E27FC236}">
                <a16:creationId xmlns:a16="http://schemas.microsoft.com/office/drawing/2014/main" id="{D64E9258-1EFF-42C7-BF62-AAE11005FC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88020" y="2103438"/>
            <a:ext cx="6996222" cy="3849687"/>
          </a:xfrm>
        </p:spPr>
      </p:pic>
      <p:sp>
        <p:nvSpPr>
          <p:cNvPr id="4" name="Označba mesta datuma 3">
            <a:extLst>
              <a:ext uri="{FF2B5EF4-FFF2-40B4-BE49-F238E27FC236}">
                <a16:creationId xmlns:a16="http://schemas.microsoft.com/office/drawing/2014/main" id="{B1C3AB32-6450-4389-AD02-B2DEF3317E31}"/>
              </a:ext>
            </a:extLst>
          </p:cNvPr>
          <p:cNvSpPr>
            <a:spLocks noGrp="1"/>
          </p:cNvSpPr>
          <p:nvPr>
            <p:ph type="dt" sz="half" idx="10"/>
          </p:nvPr>
        </p:nvSpPr>
        <p:spPr/>
        <p:txBody>
          <a:bodyPr/>
          <a:lstStyle/>
          <a:p>
            <a:pPr rtl="0"/>
            <a:fld id="{2571C501-366B-4893-9C14-0008781E52EF}" type="datetime1">
              <a:rPr lang="sl-SI" smtClean="0"/>
              <a:t>3.5.2020</a:t>
            </a:fld>
            <a:endParaRPr lang="en-US"/>
          </a:p>
        </p:txBody>
      </p:sp>
    </p:spTree>
    <p:extLst>
      <p:ext uri="{BB962C8B-B14F-4D97-AF65-F5344CB8AC3E}">
        <p14:creationId xmlns:p14="http://schemas.microsoft.com/office/powerpoint/2010/main" val="3848023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1799037_TF56410444" id="{0DA59A23-A62D-4641-9DA3-6ABC9C74113B}" vid="{7DD40D30-D74C-4073-9EAB-0F98B4E9F0C5}"/>
    </a:ext>
  </a:extLst>
</a:theme>
</file>

<file path=ppt/theme/theme2.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ova 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{B447C4CE-B7DE-4205-8CAB-D5643CF6C0B4}tf56410444</Template>
  <TotalTime>0</TotalTime>
  <Words>401</Words>
  <Application>Microsoft Office PowerPoint</Application>
  <PresentationFormat>Širokozaslonsko</PresentationFormat>
  <Paragraphs>44</Paragraphs>
  <Slides>20</Slides>
  <Notes>0</Notes>
  <HiddenSlides>0</HiddenSlides>
  <MMClips>0</MMClips>
  <ScaleCrop>false</ScaleCrop>
  <HeadingPairs>
    <vt:vector size="8" baseType="variant">
      <vt:variant>
        <vt:lpstr>Uporabljene pisave</vt:lpstr>
      </vt:variant>
      <vt:variant>
        <vt:i4>7</vt:i4>
      </vt:variant>
      <vt:variant>
        <vt:lpstr>Tema</vt:lpstr>
      </vt:variant>
      <vt:variant>
        <vt:i4>1</vt:i4>
      </vt:variant>
      <vt:variant>
        <vt:lpstr>Vdelani OLE strežniki</vt:lpstr>
      </vt:variant>
      <vt:variant>
        <vt:i4>1</vt:i4>
      </vt:variant>
      <vt:variant>
        <vt:lpstr>Naslovi diapozitivov</vt:lpstr>
      </vt:variant>
      <vt:variant>
        <vt:i4>20</vt:i4>
      </vt:variant>
    </vt:vector>
  </HeadingPairs>
  <TitlesOfParts>
    <vt:vector size="29" baseType="lpstr">
      <vt:lpstr>SimSun</vt:lpstr>
      <vt:lpstr>Avenir Next LT Pro</vt:lpstr>
      <vt:lpstr>Avenir Next LT Pro Light</vt:lpstr>
      <vt:lpstr>Calibri</vt:lpstr>
      <vt:lpstr>Garamond</vt:lpstr>
      <vt:lpstr>Helvetica-BoldOblique</vt:lpstr>
      <vt:lpstr>Verdana</vt:lpstr>
      <vt:lpstr>SavonVTI</vt:lpstr>
      <vt:lpstr>Document</vt:lpstr>
      <vt:lpstr>DOMIŠLJIJA NE POZNA MEJA</vt:lpstr>
      <vt:lpstr>POUK NA DALJAVO</vt:lpstr>
      <vt:lpstr>V marcu so učenci pri USTVARJALNIH DELAVNICAH izdelovali METULJE PRIJATELJSTVA.  Metulji so izražali podporo vsem ljudem, ki so kljub izrednim razmeram hodili v službo  in skrbeli za vse nas. Spodaj nastaja Aleksandrin metulj:</vt:lpstr>
      <vt:lpstr>Matijev metulj prijateljstva je videti takole:</vt:lpstr>
      <vt:lpstr>Barvanje mandal nas  sprošča, umirja in izboljšuje koncentracijo. Pri barvanju sta aktivni tako leva kot desna možganska polovica, kar ustvarja notranje ravnovesje. Mandale harmonizirajo in aktivirajo procese samozdravljenja. Barvanje mandal pa sproža tudi pozitivne občutke in nas povezuje s samim seboj. Spodnjo MANDALO je pobarvala Aleksandra. </vt:lpstr>
      <vt:lpstr>Dvaindvajseti april je se kot DAN ZEMLJE na svetovni ravni letos praznoval že 50. leto zapored. Glavna tema letošnjega DNEVA ZEMLJE so podnebni ukrepi. Aleksandra je ustvarila svojo zemljo v našem neskončnem vesolju.  </vt:lpstr>
      <vt:lpstr>Takole je videti Aleksandrina ZEMLJA:</vt:lpstr>
      <vt:lpstr>RISANJE MIŽE ALI FRAKTALNO RISANJE  Svet fraktalnih risb je namenjen vsem, ki želijo razvijati svoje potenciale, osvoboditi ustvarjalnost, povečati vitalnost in spoznati, kdo v resnici so. KAKO? Preprosto  – z risanjem! Z metodo FRAKTALNEGA RISANJA se lahko naučimo, kako pomagati sebi in drugim pri oblikovanju življenja.  Vstop v svet FRAKTALNIH RISB je zelo preprost, zanj ne potrebujemo nobenega predznanja ali likovnega talenta. Preberi več    Aleksandrina FRAKTALNA RISBA:</vt:lpstr>
      <vt:lpstr>Tudi Lucija se je pri USTVARJALNIH DELAVNICAH lotila risanja miže.   Spodaj je njena FRAKTALNA RISBA: </vt:lpstr>
      <vt:lpstr>Ena izmed nalog pri likovni umetnosti je bila tudi SLIKANJE CVETOČEGA DREVESA. Pri slikanju so morali učenci upoštevali pojma »ŽIVA in UMIRJENA« barva. Na sliki je LUCIJINO CVETOČE DREVO:</vt:lpstr>
      <vt:lpstr>Aleksandrino cvetoče drevo:</vt:lpstr>
      <vt:lpstr>Matijevo cvetoče drevo:</vt:lpstr>
      <vt:lpstr>Drugošolec Aleš je takole naslikal  cvetoče drevo:</vt:lpstr>
      <vt:lpstr>Učenci prvega in drugega razreda so pri likovni umetnosti izdelovali tudi COFKE in FIGURICE iz VOLNE. Četrtošolka Alja in drugošolka Tina sta takole okrasili voziček sestrice Eme.</vt:lpstr>
      <vt:lpstr>Pri GLASBENI UMETNOSTI smo se učili o LJUDSKI GLASBI, kamor sodijo ljudske pesmi,  ljudski plesi in ljudska glasbila.  Ena izmed dejavnosti, ki so jo otroci preizkusili, je bila tudi igranje na glavnik.  Na spodnji sliki na glavnik igra Lucija, ki je tudi sicer odlična pevka. </vt:lpstr>
      <vt:lpstr>V letošnjem šolskem letu smo se naučili kar nekaj LJUDSKIH PESMI, med njimi je tudi pesem MI SE IMAMO RADI. Spodaj je Lucijin zapis o LJUDSKI GLASBI.</vt:lpstr>
      <vt:lpstr>Na glavnik igra tudi Lucijin brat Matija. </vt:lpstr>
      <vt:lpstr>Pri GLASBENI UMETNOSTI je bila ena izmed nalog tudi priprava in izvedba koncerta za starše.  Lucija in Matija sta takole pela in igrala na PRILOŽNOSTNA GLASBILA.</vt:lpstr>
      <vt:lpstr>Prvošolec Matija je neverjeten izvir zanimivih idej.  Takole je na domačem dvorišču vadil za POLIGON NAZAJ (ŠVK):</vt:lpstr>
      <vt:lpstr>Verjamem, da so učenci PŠ Čemšenik sončne dni skupaj s starši izkoristili za bivanje na prostem, na domačem travniku in v bližnjem gozdu.    Čemšenik z okoliškimi vasmi ponuja veliko priložnosti za raziskovanje in učenje.  Učenci so zanimive zgodbe zapisovali tudi v poseben dnevnik.  Komaj čakam, da se spet vidimo in preberemo vse te napete zgodbe.                                                                                                                                           Irena Hudi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2020-04-30T08:25:11Z</dcterms:created>
  <dcterms:modified xsi:type="dcterms:W3CDTF">2020-05-03T15:26:45Z</dcterms:modified>
</cp:coreProperties>
</file>