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660"/>
  </p:normalViewPr>
  <p:slideViewPr>
    <p:cSldViewPr snapToGrid="0">
      <p:cViewPr varScale="1">
        <p:scale>
          <a:sx n="74" d="100"/>
          <a:sy n="74" d="100"/>
        </p:scale>
        <p:origin x="37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sl-SI" smtClean="0"/>
              <a:t>Uredite slog naslova matrice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sl-SI" smtClean="0"/>
              <a:t>Uredite slog naslova matrice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smtClean="0"/>
              <a:t>Uredite slog naslova matrice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sl-SI" smtClean="0"/>
              <a:t>Uredite slog naslova matrice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smtClean="0"/>
              <a:t>Uredite slog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sl-SI" smtClean="0"/>
              <a:t>Uredite slog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sl-SI" smtClean="0"/>
              <a:t>Uredite slog naslova matrice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smtClean="0"/>
              <a:t>Uredite slog naslova matrice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sl-SI" smtClean="0"/>
              <a:t>Uredite slog naslova matrice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1/27/2017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451113" y="1172818"/>
            <a:ext cx="10053499" cy="4250082"/>
          </a:xfrm>
        </p:spPr>
        <p:txBody>
          <a:bodyPr>
            <a:normAutofit/>
          </a:bodyPr>
          <a:lstStyle/>
          <a:p>
            <a:pPr algn="ctr"/>
            <a:endParaRPr lang="sl-SI"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2150646"/>
      </p:ext>
    </p:extLst>
  </p:cSld>
  <p:clrMapOvr>
    <a:masterClrMapping/>
  </p:clrMapOvr>
  <mc:AlternateContent xmlns:mc="http://schemas.openxmlformats.org/markup-compatibility/2006" xmlns:p14="http://schemas.microsoft.com/office/powerpoint/2010/main">
    <mc:Choice Requires="p14">
      <p:transition spd="slow" p14:dur="2250" advClick="0" advTm="7000">
        <p:fade/>
      </p:transition>
    </mc:Choice>
    <mc:Fallback xmlns="">
      <p:transition spd="slow" advClick="0" advTm="7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96900" y="139700"/>
            <a:ext cx="11087099" cy="6591300"/>
          </a:xfrm>
        </p:spPr>
        <p:txBody>
          <a:bodyPr/>
          <a:lstStyle/>
          <a:p>
            <a:r>
              <a:rPr lang="sl-SI" dirty="0"/>
              <a:t> </a:t>
            </a:r>
            <a:r>
              <a:rPr lang="sl-SI" dirty="0" smtClean="0"/>
              <a:t>     </a:t>
            </a:r>
            <a:endParaRPr lang="sl-SI"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6199" y="241300"/>
            <a:ext cx="7847171" cy="633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3083640"/>
      </p:ext>
    </p:extLst>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0050" y="266302"/>
            <a:ext cx="11620500" cy="3513187"/>
          </a:xfrm>
        </p:spPr>
        <p:txBody>
          <a:bodyPr>
            <a:normAutofit fontScale="90000"/>
          </a:bodyPr>
          <a:lstStyle/>
          <a:p>
            <a:r>
              <a:rPr lang="sl-SI" b="1" dirty="0" smtClean="0">
                <a:latin typeface="Algerian" panose="04020705040A02060702" pitchFamily="82" charset="0"/>
              </a:rPr>
              <a:t>                    </a:t>
            </a:r>
            <a:r>
              <a:rPr lang="sl-SI" sz="3800" b="1" dirty="0" smtClean="0">
                <a:solidFill>
                  <a:srgbClr val="0070C0"/>
                </a:solidFill>
                <a:latin typeface="Algerian" panose="04020705040A02060702" pitchFamily="82" charset="0"/>
              </a:rPr>
              <a:t>IZVOR</a:t>
            </a:r>
            <a:r>
              <a:rPr lang="sl-SI" sz="3800" b="1" dirty="0">
                <a:solidFill>
                  <a:srgbClr val="0070C0"/>
                </a:solidFill>
                <a:latin typeface="Algerian" panose="04020705040A02060702" pitchFamily="82" charset="0"/>
              </a:rPr>
              <a:t>, ZGODOVINA IN POMEN STROČNIC</a:t>
            </a:r>
            <a:r>
              <a:rPr lang="sl-SI" dirty="0"/>
              <a:t/>
            </a:r>
            <a:br>
              <a:rPr lang="sl-SI" dirty="0"/>
            </a:br>
            <a:r>
              <a:rPr lang="sl-SI" dirty="0" smtClean="0"/>
              <a:t>           Stročnice imajo </a:t>
            </a:r>
            <a:r>
              <a:rPr lang="sl-SI" dirty="0"/>
              <a:t>zelo staro </a:t>
            </a:r>
            <a:r>
              <a:rPr lang="sl-SI" dirty="0" smtClean="0"/>
              <a:t>zgodovino. </a:t>
            </a:r>
            <a:br>
              <a:rPr lang="sl-SI" dirty="0" smtClean="0"/>
            </a:br>
            <a:r>
              <a:rPr lang="sl-SI" b="1" dirty="0" smtClean="0"/>
              <a:t>Najdaljšo </a:t>
            </a:r>
            <a:r>
              <a:rPr lang="sl-SI" b="1" dirty="0"/>
              <a:t>zgodovino gojenja stročnic v Evropi </a:t>
            </a:r>
            <a:r>
              <a:rPr lang="sl-SI" b="1" dirty="0" smtClean="0"/>
              <a:t>imajo </a:t>
            </a:r>
            <a:r>
              <a:rPr lang="sl-SI" b="1" dirty="0"/>
              <a:t>bob, grah in leča</a:t>
            </a:r>
            <a:r>
              <a:rPr lang="sl-SI" dirty="0"/>
              <a:t>. </a:t>
            </a:r>
            <a:r>
              <a:rPr lang="sl-SI" dirty="0" smtClean="0"/>
              <a:t/>
            </a:r>
            <a:br>
              <a:rPr lang="sl-SI" dirty="0" smtClean="0"/>
            </a:br>
            <a:r>
              <a:rPr lang="sl-SI" dirty="0" smtClean="0"/>
              <a:t>V </a:t>
            </a:r>
            <a:r>
              <a:rPr lang="sl-SI" dirty="0"/>
              <a:t>Sloveniji so stročnice razširjene šele od 17. stoletja dalje. </a:t>
            </a:r>
            <a:br>
              <a:rPr lang="sl-SI" dirty="0"/>
            </a:br>
            <a:r>
              <a:rPr lang="sl-SI" b="1" dirty="0"/>
              <a:t>Danes je znanih okoli 13.000 različnih vrst stročnic.</a:t>
            </a:r>
            <a:br>
              <a:rPr lang="sl-SI" b="1" dirty="0"/>
            </a:br>
            <a:endParaRPr lang="sl-SI" b="1" dirty="0"/>
          </a:p>
        </p:txBody>
      </p:sp>
      <p:pic>
        <p:nvPicPr>
          <p:cNvPr id="1026" name="Picture 2" descr="Rezultat iskanja slik za STRO&amp;Ccaron;N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978" y="3619500"/>
            <a:ext cx="4247545" cy="2382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Rezultat iskanja slik za stro&amp;ccaron;nice beljakov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9594" y="3009900"/>
            <a:ext cx="4876799" cy="3657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963094"/>
      </p:ext>
    </p:extLst>
  </p:cSld>
  <p:clrMapOvr>
    <a:masterClrMapping/>
  </p:clrMapOvr>
  <mc:AlternateContent xmlns:mc="http://schemas.openxmlformats.org/markup-compatibility/2006" xmlns:p14="http://schemas.microsoft.com/office/powerpoint/2010/main">
    <mc:Choice Requires="p14">
      <p:transition spd="slow" p14:dur="2000" advClick="0" advTm="20000">
        <p:wipe/>
      </p:transition>
    </mc:Choice>
    <mc:Fallback xmlns="">
      <p:transition spd="slow" advClick="0" advTm="20000">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257800" y="247650"/>
            <a:ext cx="6607935" cy="6362700"/>
          </a:xfrm>
        </p:spPr>
        <p:txBody>
          <a:bodyPr>
            <a:normAutofit fontScale="90000"/>
          </a:bodyPr>
          <a:lstStyle/>
          <a:p>
            <a:r>
              <a:rPr lang="sl-SI" sz="3300" b="1" dirty="0" smtClean="0"/>
              <a:t>Nekoč </a:t>
            </a:r>
            <a:r>
              <a:rPr lang="sl-SI" sz="3300" b="1" dirty="0"/>
              <a:t>so stročnice pomenile glavni vir energije</a:t>
            </a:r>
            <a:r>
              <a:rPr lang="sl-SI" sz="3300" dirty="0"/>
              <a:t>, danes pa </a:t>
            </a:r>
            <a:r>
              <a:rPr lang="sl-SI" sz="3300" dirty="0" smtClean="0"/>
              <a:t>so </a:t>
            </a:r>
            <a:r>
              <a:rPr lang="sl-SI" sz="3300" dirty="0"/>
              <a:t>le </a:t>
            </a:r>
            <a:r>
              <a:rPr lang="sl-SI" sz="3300" dirty="0" smtClean="0"/>
              <a:t>dodatek </a:t>
            </a:r>
            <a:r>
              <a:rPr lang="sl-SI" sz="3300" dirty="0"/>
              <a:t>k jedem. </a:t>
            </a:r>
            <a:r>
              <a:rPr lang="sl-SI" sz="3300" dirty="0" smtClean="0"/>
              <a:t/>
            </a:r>
            <a:br>
              <a:rPr lang="sl-SI" sz="3300" dirty="0" smtClean="0"/>
            </a:br>
            <a:r>
              <a:rPr lang="sl-SI" sz="3300" dirty="0" smtClean="0"/>
              <a:t>So </a:t>
            </a:r>
            <a:r>
              <a:rPr lang="sl-SI" sz="3300" dirty="0"/>
              <a:t>izredno bogat vir kvalitetnih </a:t>
            </a:r>
            <a:r>
              <a:rPr lang="sl-SI" sz="3300" dirty="0" smtClean="0"/>
              <a:t>beljakovin.</a:t>
            </a:r>
            <a:br>
              <a:rPr lang="sl-SI" sz="3300" dirty="0" smtClean="0"/>
            </a:br>
            <a:r>
              <a:rPr lang="sl-SI" sz="3300" dirty="0" smtClean="0">
                <a:solidFill>
                  <a:srgbClr val="0070C0"/>
                </a:solidFill>
              </a:rPr>
              <a:t>Pripomorejo </a:t>
            </a:r>
            <a:r>
              <a:rPr lang="sl-SI" sz="3300" dirty="0">
                <a:solidFill>
                  <a:srgbClr val="0070C0"/>
                </a:solidFill>
              </a:rPr>
              <a:t>k boljši prebavi, varujejo črevesne stene, </a:t>
            </a:r>
            <a:r>
              <a:rPr lang="sl-SI" sz="3300" dirty="0" smtClean="0">
                <a:solidFill>
                  <a:srgbClr val="0070C0"/>
                </a:solidFill>
              </a:rPr>
              <a:t>vplivajo </a:t>
            </a:r>
            <a:r>
              <a:rPr lang="sl-SI" sz="3300" dirty="0">
                <a:solidFill>
                  <a:srgbClr val="0070C0"/>
                </a:solidFill>
              </a:rPr>
              <a:t>na zniževanje krvnega tlaka, preventivno delujejo pred srčnimi obolenji, sladkorno </a:t>
            </a:r>
            <a:r>
              <a:rPr lang="sl-SI" sz="3300" dirty="0" smtClean="0">
                <a:solidFill>
                  <a:srgbClr val="0070C0"/>
                </a:solidFill>
              </a:rPr>
              <a:t>boleznijo, uravnavajo enakomerno </a:t>
            </a:r>
            <a:r>
              <a:rPr lang="sl-SI" sz="3300" dirty="0">
                <a:solidFill>
                  <a:srgbClr val="0070C0"/>
                </a:solidFill>
              </a:rPr>
              <a:t>in počasnejše naraščanje krvnega sladkorja.</a:t>
            </a:r>
            <a:br>
              <a:rPr lang="sl-SI" sz="3300" dirty="0">
                <a:solidFill>
                  <a:srgbClr val="0070C0"/>
                </a:solidFill>
              </a:rPr>
            </a:br>
            <a:r>
              <a:rPr lang="sl-SI" sz="3300" b="1" dirty="0" smtClean="0">
                <a:solidFill>
                  <a:schemeClr val="tx1"/>
                </a:solidFill>
              </a:rPr>
              <a:t>Stro</a:t>
            </a:r>
            <a:r>
              <a:rPr lang="sl-SI" sz="3300" b="1" dirty="0" smtClean="0"/>
              <a:t>čnice so zelo </a:t>
            </a:r>
            <a:r>
              <a:rPr lang="sl-SI" sz="3300" b="1" dirty="0"/>
              <a:t>zdrava hrana.</a:t>
            </a:r>
            <a:r>
              <a:rPr lang="sl-SI" sz="3000" dirty="0"/>
              <a:t/>
            </a:r>
            <a:br>
              <a:rPr lang="sl-SI" sz="3000" dirty="0"/>
            </a:br>
            <a:endParaRPr lang="sl-SI" sz="3000" dirty="0"/>
          </a:p>
        </p:txBody>
      </p:sp>
      <p:pic>
        <p:nvPicPr>
          <p:cNvPr id="3074" name="Picture 2" descr="Image result for stro&amp;ccaron;n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70106">
            <a:off x="705282" y="1326365"/>
            <a:ext cx="4159013" cy="43687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782575"/>
      </p:ext>
    </p:extLst>
  </p:cSld>
  <p:clrMapOvr>
    <a:masterClrMapping/>
  </p:clrMapOvr>
  <p:transition spd="slow" advClick="0" advTm="2000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66800" y="590550"/>
            <a:ext cx="7816368" cy="6000750"/>
          </a:xfrm>
        </p:spPr>
        <p:txBody>
          <a:bodyPr>
            <a:normAutofit fontScale="90000"/>
          </a:bodyPr>
          <a:lstStyle/>
          <a:p>
            <a:pPr lvl="0"/>
            <a:r>
              <a:rPr lang="sl-SI" b="1" i="1" dirty="0" smtClean="0">
                <a:solidFill>
                  <a:srgbClr val="00B050"/>
                </a:solidFill>
              </a:rPr>
              <a:t>       STROČJI </a:t>
            </a:r>
            <a:r>
              <a:rPr lang="sl-SI" b="1" i="1" dirty="0">
                <a:solidFill>
                  <a:srgbClr val="00B050"/>
                </a:solidFill>
              </a:rPr>
              <a:t>FIŽOL IN SUŠENI FIŽOL</a:t>
            </a:r>
            <a:r>
              <a:rPr lang="sl-SI" b="1" i="1" dirty="0"/>
              <a:t/>
            </a:r>
            <a:br>
              <a:rPr lang="sl-SI" b="1" i="1" dirty="0"/>
            </a:br>
            <a:r>
              <a:rPr lang="sl-SI" dirty="0">
                <a:solidFill>
                  <a:srgbClr val="0070C0"/>
                </a:solidFill>
              </a:rPr>
              <a:t>V</a:t>
            </a:r>
            <a:r>
              <a:rPr lang="sl-SI" dirty="0" smtClean="0">
                <a:solidFill>
                  <a:srgbClr val="0070C0"/>
                </a:solidFill>
              </a:rPr>
              <a:t>sebuje </a:t>
            </a:r>
            <a:r>
              <a:rPr lang="sl-SI" dirty="0">
                <a:solidFill>
                  <a:srgbClr val="0070C0"/>
                </a:solidFill>
              </a:rPr>
              <a:t>beljakovine, nekaj škroba in predvsem veliko prehranske vlaknine.  Fižol vsebuje tudi veliko železa, kalcija in kalija. </a:t>
            </a:r>
            <a:br>
              <a:rPr lang="sl-SI" dirty="0">
                <a:solidFill>
                  <a:srgbClr val="0070C0"/>
                </a:solidFill>
              </a:rPr>
            </a:br>
            <a:r>
              <a:rPr lang="sl-SI" dirty="0"/>
              <a:t>Enako kot stročji fižol </a:t>
            </a:r>
            <a:r>
              <a:rPr lang="sl-SI" dirty="0" smtClean="0"/>
              <a:t>je </a:t>
            </a:r>
            <a:r>
              <a:rPr lang="sl-SI" dirty="0"/>
              <a:t>dober vir </a:t>
            </a:r>
            <a:r>
              <a:rPr lang="sl-SI" dirty="0" smtClean="0"/>
              <a:t>beljakovin tudi fižol </a:t>
            </a:r>
            <a:r>
              <a:rPr lang="sl-SI" dirty="0"/>
              <a:t>v zrnju. Navadno fižol v zrnju posušimo. D</a:t>
            </a:r>
            <a:r>
              <a:rPr lang="sl-SI" dirty="0" smtClean="0"/>
              <a:t>a </a:t>
            </a:r>
            <a:r>
              <a:rPr lang="sl-SI" dirty="0"/>
              <a:t>skrajšamo čas kuhanja, ga tako kot druge stročnice, namakamo čez noč </a:t>
            </a:r>
            <a:r>
              <a:rPr lang="sl-SI" dirty="0" smtClean="0"/>
              <a:t>v vodi. </a:t>
            </a:r>
            <a:br>
              <a:rPr lang="sl-SI" dirty="0" smtClean="0"/>
            </a:br>
            <a:r>
              <a:rPr lang="sl-SI" dirty="0" smtClean="0"/>
              <a:t>Na </a:t>
            </a:r>
            <a:r>
              <a:rPr lang="sl-SI" dirty="0"/>
              <a:t>svetu obstaja več kot 500 sort fižola. </a:t>
            </a:r>
            <a:br>
              <a:rPr lang="sl-SI" dirty="0"/>
            </a:br>
            <a:endParaRPr lang="sl-SI" dirty="0"/>
          </a:p>
        </p:txBody>
      </p:sp>
      <p:pic>
        <p:nvPicPr>
          <p:cNvPr id="4098" name="Picture 2" descr="Image result for stro&amp;ccaron;ji fi&amp;zcaron;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3324" y="780186"/>
            <a:ext cx="3276600" cy="20337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AutoShape 4" descr="Image result for stro&amp;ccaron;ji fi&amp;zcaron;ol"/>
          <p:cNvSpPr>
            <a:spLocks noChangeAspect="1" noChangeArrowheads="1"/>
          </p:cNvSpPr>
          <p:nvPr/>
        </p:nvSpPr>
        <p:spPr bwMode="auto">
          <a:xfrm>
            <a:off x="155575" y="-1379538"/>
            <a:ext cx="3848100" cy="2886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67593">
            <a:off x="8753434" y="3604423"/>
            <a:ext cx="3076380" cy="26635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3959935"/>
      </p:ext>
    </p:extLst>
  </p:cSld>
  <p:clrMapOvr>
    <a:masterClrMapping/>
  </p:clrMapOvr>
  <mc:AlternateContent xmlns:mc="http://schemas.openxmlformats.org/markup-compatibility/2006" xmlns:p14="http://schemas.microsoft.com/office/powerpoint/2010/main">
    <mc:Choice Requires="p14">
      <p:transition spd="slow" p14:dur="2000" advClick="0" advTm="20000">
        <p:circle/>
      </p:transition>
    </mc:Choice>
    <mc:Fallback xmlns="">
      <p:transition spd="slow" advClick="0" advTm="20000">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57550" y="168252"/>
            <a:ext cx="8705850" cy="6461148"/>
          </a:xfrm>
        </p:spPr>
        <p:txBody>
          <a:bodyPr>
            <a:normAutofit fontScale="90000"/>
          </a:bodyPr>
          <a:lstStyle/>
          <a:p>
            <a:pPr lvl="0"/>
            <a:r>
              <a:rPr lang="sl-SI" b="1" i="1" dirty="0" smtClean="0"/>
              <a:t>                               </a:t>
            </a:r>
            <a:r>
              <a:rPr lang="sl-SI" b="1" i="1" dirty="0" smtClean="0">
                <a:solidFill>
                  <a:srgbClr val="00B050"/>
                </a:solidFill>
              </a:rPr>
              <a:t>GRAH</a:t>
            </a:r>
            <a:r>
              <a:rPr lang="sl-SI" b="1" i="1" dirty="0"/>
              <a:t/>
            </a:r>
            <a:br>
              <a:rPr lang="sl-SI" b="1" i="1" dirty="0"/>
            </a:br>
            <a:r>
              <a:rPr lang="sl-SI" sz="3300" dirty="0" smtClean="0"/>
              <a:t>V Angliji je tako postal tako priljubljen, da ima 17. februarja celo svoj rojstni dan. </a:t>
            </a:r>
            <a:br>
              <a:rPr lang="sl-SI" sz="3300" dirty="0" smtClean="0"/>
            </a:br>
            <a:r>
              <a:rPr lang="sl-SI" sz="3300" dirty="0" smtClean="0"/>
              <a:t>Uživamo ga takrat</a:t>
            </a:r>
            <a:r>
              <a:rPr lang="sl-SI" sz="3300" dirty="0"/>
              <a:t>, ko še ni popolnoma zrel. </a:t>
            </a:r>
            <a:r>
              <a:rPr lang="sl-SI" sz="3300" dirty="0">
                <a:solidFill>
                  <a:srgbClr val="0070C0"/>
                </a:solidFill>
              </a:rPr>
              <a:t>Takšen vsebuje </a:t>
            </a:r>
            <a:r>
              <a:rPr lang="sl-SI" sz="3300" dirty="0" smtClean="0">
                <a:solidFill>
                  <a:srgbClr val="0070C0"/>
                </a:solidFill>
              </a:rPr>
              <a:t> manj </a:t>
            </a:r>
            <a:r>
              <a:rPr lang="sl-SI" sz="3300" dirty="0">
                <a:solidFill>
                  <a:srgbClr val="0070C0"/>
                </a:solidFill>
              </a:rPr>
              <a:t>beljakovin </a:t>
            </a:r>
            <a:r>
              <a:rPr lang="sl-SI" sz="3300" dirty="0" smtClean="0">
                <a:solidFill>
                  <a:srgbClr val="0070C0"/>
                </a:solidFill>
              </a:rPr>
              <a:t>in </a:t>
            </a:r>
            <a:r>
              <a:rPr lang="sl-SI" sz="3300" dirty="0">
                <a:solidFill>
                  <a:srgbClr val="0070C0"/>
                </a:solidFill>
              </a:rPr>
              <a:t>več vitamina C kot druge stročnice. </a:t>
            </a:r>
            <a:r>
              <a:rPr lang="sl-SI" sz="3300" dirty="0" smtClean="0">
                <a:solidFill>
                  <a:srgbClr val="0070C0"/>
                </a:solidFill>
              </a:rPr>
              <a:t>Je </a:t>
            </a:r>
            <a:r>
              <a:rPr lang="sl-SI" sz="3300" dirty="0">
                <a:solidFill>
                  <a:srgbClr val="0070C0"/>
                </a:solidFill>
              </a:rPr>
              <a:t>bogat vir vitamina B1, dober vir vitamina C, folne kisline in fosforja.</a:t>
            </a:r>
            <a:br>
              <a:rPr lang="sl-SI" sz="3300" dirty="0">
                <a:solidFill>
                  <a:srgbClr val="0070C0"/>
                </a:solidFill>
              </a:rPr>
            </a:br>
            <a:r>
              <a:rPr lang="sl-SI" sz="3300" dirty="0" smtClean="0"/>
              <a:t>Zamrznjen </a:t>
            </a:r>
            <a:r>
              <a:rPr lang="sl-SI" sz="3300" dirty="0"/>
              <a:t>grah ostane sladek, </a:t>
            </a:r>
            <a:r>
              <a:rPr lang="sl-SI" sz="3300" dirty="0" smtClean="0"/>
              <a:t>sušeni pa ne.</a:t>
            </a:r>
            <a:r>
              <a:rPr lang="sl-SI" sz="3300" dirty="0"/>
              <a:t/>
            </a:r>
            <a:br>
              <a:rPr lang="sl-SI" sz="3300" dirty="0"/>
            </a:br>
            <a:r>
              <a:rPr lang="sl-SI" sz="3300" dirty="0" smtClean="0">
                <a:solidFill>
                  <a:srgbClr val="0070C0"/>
                </a:solidFill>
              </a:rPr>
              <a:t>Je odličen za </a:t>
            </a:r>
            <a:r>
              <a:rPr lang="sl-SI" sz="3300" dirty="0">
                <a:solidFill>
                  <a:srgbClr val="0070C0"/>
                </a:solidFill>
              </a:rPr>
              <a:t>naše celice, tkivo, </a:t>
            </a:r>
            <a:r>
              <a:rPr lang="sl-SI" sz="3300" dirty="0" smtClean="0">
                <a:solidFill>
                  <a:srgbClr val="0070C0"/>
                </a:solidFill>
              </a:rPr>
              <a:t> možgane </a:t>
            </a:r>
            <a:r>
              <a:rPr lang="sl-SI" sz="3300" dirty="0">
                <a:solidFill>
                  <a:srgbClr val="0070C0"/>
                </a:solidFill>
              </a:rPr>
              <a:t>in živčni </a:t>
            </a:r>
            <a:r>
              <a:rPr lang="sl-SI" sz="3300" dirty="0" smtClean="0">
                <a:solidFill>
                  <a:srgbClr val="0070C0"/>
                </a:solidFill>
              </a:rPr>
              <a:t> sistem</a:t>
            </a:r>
            <a:r>
              <a:rPr lang="sl-SI" sz="3300" dirty="0">
                <a:solidFill>
                  <a:srgbClr val="0070C0"/>
                </a:solidFill>
              </a:rPr>
              <a:t>. </a:t>
            </a:r>
            <a:r>
              <a:rPr lang="sl-SI" sz="3300" b="1" dirty="0" smtClean="0">
                <a:solidFill>
                  <a:schemeClr val="tx1"/>
                </a:solidFill>
              </a:rPr>
              <a:t>Pri</a:t>
            </a:r>
            <a:r>
              <a:rPr lang="sl-SI" sz="3300" b="1" dirty="0" smtClean="0"/>
              <a:t>poročljiv je za </a:t>
            </a:r>
            <a:r>
              <a:rPr lang="sl-SI" sz="3300" b="1" dirty="0"/>
              <a:t>športnike, otroke v razvoju in za ljudi, ki opravljajo telesno naporno </a:t>
            </a:r>
            <a:r>
              <a:rPr lang="sl-SI" sz="3300" b="1" dirty="0" smtClean="0"/>
              <a:t>delo. </a:t>
            </a:r>
            <a:r>
              <a:rPr lang="sl-SI" sz="3300" dirty="0" smtClean="0">
                <a:solidFill>
                  <a:srgbClr val="0070C0"/>
                </a:solidFill>
              </a:rPr>
              <a:t>Podpira namreč rast </a:t>
            </a:r>
            <a:r>
              <a:rPr lang="sl-SI" sz="3300" dirty="0">
                <a:solidFill>
                  <a:srgbClr val="0070C0"/>
                </a:solidFill>
              </a:rPr>
              <a:t>mišične mase, zdravje in trdnost kosti.</a:t>
            </a:r>
            <a:br>
              <a:rPr lang="sl-SI" sz="3300" dirty="0">
                <a:solidFill>
                  <a:srgbClr val="0070C0"/>
                </a:solidFill>
              </a:rPr>
            </a:br>
            <a:endParaRPr lang="sl-SI" sz="3300" dirty="0">
              <a:solidFill>
                <a:srgbClr val="0070C0"/>
              </a:solidFill>
            </a:endParaRPr>
          </a:p>
        </p:txBody>
      </p:sp>
      <p:pic>
        <p:nvPicPr>
          <p:cNvPr id="512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11220">
            <a:off x="339675" y="1280450"/>
            <a:ext cx="2816029" cy="211202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Image result for grah"/>
          <p:cNvSpPr>
            <a:spLocks noChangeAspect="1" noChangeArrowheads="1"/>
          </p:cNvSpPr>
          <p:nvPr/>
        </p:nvSpPr>
        <p:spPr bwMode="auto">
          <a:xfrm>
            <a:off x="155575" y="-1287463"/>
            <a:ext cx="4048125" cy="2686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7" y="4229100"/>
            <a:ext cx="3210708" cy="212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3467430"/>
      </p:ext>
    </p:extLst>
  </p:cSld>
  <p:clrMapOvr>
    <a:masterClrMapping/>
  </p:clrMapOvr>
  <mc:AlternateContent xmlns:mc="http://schemas.openxmlformats.org/markup-compatibility/2006" xmlns:p14="http://schemas.microsoft.com/office/powerpoint/2010/main">
    <mc:Choice Requires="p14">
      <p:transition spd="slow" p14:dur="2000" advClick="0" advTm="20000">
        <p:dissolve/>
      </p:transition>
    </mc:Choice>
    <mc:Fallback xmlns="">
      <p:transition spd="slow" advClick="0" advTm="20000">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1450" y="171450"/>
            <a:ext cx="7821792" cy="6457949"/>
          </a:xfrm>
        </p:spPr>
        <p:txBody>
          <a:bodyPr>
            <a:normAutofit fontScale="90000"/>
          </a:bodyPr>
          <a:lstStyle/>
          <a:p>
            <a:pPr lvl="0"/>
            <a:r>
              <a:rPr lang="sl-SI" b="1" dirty="0" smtClean="0"/>
              <a:t>                               </a:t>
            </a:r>
            <a:r>
              <a:rPr lang="sl-SI" b="1" dirty="0" smtClean="0">
                <a:solidFill>
                  <a:srgbClr val="00B050"/>
                </a:solidFill>
              </a:rPr>
              <a:t>BOB</a:t>
            </a:r>
            <a:r>
              <a:rPr lang="sl-SI" dirty="0"/>
              <a:t/>
            </a:r>
            <a:br>
              <a:rPr lang="sl-SI" dirty="0"/>
            </a:br>
            <a:r>
              <a:rPr lang="sl-SI" dirty="0" smtClean="0"/>
              <a:t>            </a:t>
            </a:r>
            <a:r>
              <a:rPr lang="sl-SI" sz="3300" dirty="0" smtClean="0"/>
              <a:t>Užitni </a:t>
            </a:r>
            <a:r>
              <a:rPr lang="sl-SI" sz="3300" dirty="0"/>
              <a:t>del rastline so mlada, sveža ali posušena zrna. Bob je veliko laže prebavljiv kakor </a:t>
            </a:r>
            <a:r>
              <a:rPr lang="sl-SI" sz="3300" dirty="0" smtClean="0"/>
              <a:t>fižol. Je zelo nasiten. </a:t>
            </a:r>
            <a:r>
              <a:rPr lang="sl-SI" sz="3300" dirty="0"/>
              <a:t>Vsebuje </a:t>
            </a:r>
            <a:r>
              <a:rPr lang="sl-SI" sz="3300" dirty="0" smtClean="0"/>
              <a:t>veliko beljakovin ter malo maščob. </a:t>
            </a:r>
            <a:r>
              <a:rPr lang="sl-SI" sz="3300" dirty="0" smtClean="0">
                <a:solidFill>
                  <a:srgbClr val="0070C0"/>
                </a:solidFill>
              </a:rPr>
              <a:t>Je bogat </a:t>
            </a:r>
            <a:r>
              <a:rPr lang="sl-SI" sz="3300" dirty="0">
                <a:solidFill>
                  <a:srgbClr val="0070C0"/>
                </a:solidFill>
              </a:rPr>
              <a:t>vir </a:t>
            </a:r>
            <a:r>
              <a:rPr lang="sl-SI" sz="3300" dirty="0" smtClean="0">
                <a:solidFill>
                  <a:srgbClr val="0070C0"/>
                </a:solidFill>
              </a:rPr>
              <a:t>betakarotena, </a:t>
            </a:r>
            <a:r>
              <a:rPr lang="sl-SI" sz="3300" dirty="0">
                <a:solidFill>
                  <a:srgbClr val="0070C0"/>
                </a:solidFill>
              </a:rPr>
              <a:t>vitamina A, vitamina B1, vitamina E in K ter </a:t>
            </a:r>
            <a:r>
              <a:rPr lang="sl-SI" sz="3300" dirty="0" smtClean="0">
                <a:solidFill>
                  <a:srgbClr val="0070C0"/>
                </a:solidFill>
              </a:rPr>
              <a:t>fosforja. Ohranja </a:t>
            </a:r>
            <a:r>
              <a:rPr lang="sl-SI" sz="3300" dirty="0">
                <a:solidFill>
                  <a:srgbClr val="0070C0"/>
                </a:solidFill>
              </a:rPr>
              <a:t>zdrave kosti in zobe.</a:t>
            </a:r>
            <a:br>
              <a:rPr lang="sl-SI" sz="3300" dirty="0">
                <a:solidFill>
                  <a:srgbClr val="0070C0"/>
                </a:solidFill>
              </a:rPr>
            </a:br>
            <a:r>
              <a:rPr lang="sl-SI" sz="3300" dirty="0" smtClean="0"/>
              <a:t>Sveži </a:t>
            </a:r>
            <a:r>
              <a:rPr lang="sl-SI" sz="3300" dirty="0"/>
              <a:t>bob je </a:t>
            </a:r>
            <a:r>
              <a:rPr lang="sl-SI" sz="3300" dirty="0" smtClean="0"/>
              <a:t>najboljši </a:t>
            </a:r>
            <a:r>
              <a:rPr lang="sl-SI" sz="3300" dirty="0"/>
              <a:t>pozno pomladi in v začetku poletja. </a:t>
            </a:r>
            <a:r>
              <a:rPr lang="sl-SI" sz="3300" dirty="0">
                <a:solidFill>
                  <a:srgbClr val="0070C0"/>
                </a:solidFill>
              </a:rPr>
              <a:t>Mladi bob lahko uživamo v </a:t>
            </a:r>
            <a:r>
              <a:rPr lang="sl-SI" sz="3300" dirty="0" smtClean="0">
                <a:solidFill>
                  <a:srgbClr val="0070C0"/>
                </a:solidFill>
              </a:rPr>
              <a:t>stroku</a:t>
            </a:r>
            <a:r>
              <a:rPr lang="sl-SI" sz="3300" dirty="0">
                <a:solidFill>
                  <a:srgbClr val="0070C0"/>
                </a:solidFill>
              </a:rPr>
              <a:t>, starejšega </a:t>
            </a:r>
            <a:r>
              <a:rPr lang="sl-SI" sz="3300" dirty="0" smtClean="0">
                <a:solidFill>
                  <a:srgbClr val="0070C0"/>
                </a:solidFill>
              </a:rPr>
              <a:t>pa vedno </a:t>
            </a:r>
            <a:r>
              <a:rPr lang="sl-SI" sz="3300" dirty="0">
                <a:solidFill>
                  <a:srgbClr val="0070C0"/>
                </a:solidFill>
              </a:rPr>
              <a:t>oluščenega, </a:t>
            </a:r>
            <a:r>
              <a:rPr lang="sl-SI" sz="3300" dirty="0" smtClean="0">
                <a:solidFill>
                  <a:srgbClr val="0070C0"/>
                </a:solidFill>
              </a:rPr>
              <a:t>tako  </a:t>
            </a:r>
            <a:r>
              <a:rPr lang="sl-SI" sz="3300" dirty="0">
                <a:solidFill>
                  <a:srgbClr val="0070C0"/>
                </a:solidFill>
              </a:rPr>
              <a:t>toplega </a:t>
            </a:r>
            <a:r>
              <a:rPr lang="sl-SI" sz="3300" dirty="0" smtClean="0">
                <a:solidFill>
                  <a:srgbClr val="0070C0"/>
                </a:solidFill>
              </a:rPr>
              <a:t>kot </a:t>
            </a:r>
            <a:r>
              <a:rPr lang="sl-SI" sz="3300" dirty="0">
                <a:solidFill>
                  <a:srgbClr val="0070C0"/>
                </a:solidFill>
              </a:rPr>
              <a:t>hladnega v solatah ali pa iz njega z dodatki začimb </a:t>
            </a:r>
            <a:r>
              <a:rPr lang="sl-SI" sz="3300" dirty="0" smtClean="0">
                <a:solidFill>
                  <a:srgbClr val="0070C0"/>
                </a:solidFill>
              </a:rPr>
              <a:t>naredimo </a:t>
            </a:r>
            <a:r>
              <a:rPr lang="sl-SI" sz="3300" dirty="0">
                <a:solidFill>
                  <a:srgbClr val="0070C0"/>
                </a:solidFill>
              </a:rPr>
              <a:t>okusen namaz.</a:t>
            </a:r>
            <a:r>
              <a:rPr lang="sl-SI" sz="3100" dirty="0">
                <a:solidFill>
                  <a:srgbClr val="0070C0"/>
                </a:solidFill>
              </a:rPr>
              <a:t/>
            </a:r>
            <a:br>
              <a:rPr lang="sl-SI" sz="3100" dirty="0">
                <a:solidFill>
                  <a:srgbClr val="0070C0"/>
                </a:solidFill>
              </a:rPr>
            </a:br>
            <a:endParaRPr lang="sl-SI" sz="3100" dirty="0">
              <a:solidFill>
                <a:srgbClr val="0070C0"/>
              </a:solidFill>
            </a:endParaRPr>
          </a:p>
        </p:txBody>
      </p:sp>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612" y="3619501"/>
            <a:ext cx="3860798" cy="2895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614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8063" y="609600"/>
            <a:ext cx="3894347" cy="314325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1729064174"/>
      </p:ext>
    </p:extLst>
  </p:cSld>
  <p:clrMapOvr>
    <a:masterClrMapping/>
  </p:clrMapOvr>
  <mc:AlternateContent xmlns:mc="http://schemas.openxmlformats.org/markup-compatibility/2006" xmlns:p14="http://schemas.microsoft.com/office/powerpoint/2010/main">
    <mc:Choice Requires="p14">
      <p:transition spd="slow" p14:dur="2000" advClick="0" advTm="20000">
        <p14:doors dir="vert"/>
      </p:transition>
    </mc:Choice>
    <mc:Fallback xmlns="">
      <p:transition spd="slow" advClick="0" advTm="20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40914" y="276380"/>
            <a:ext cx="11174836" cy="3762220"/>
          </a:xfrm>
        </p:spPr>
        <p:txBody>
          <a:bodyPr>
            <a:normAutofit fontScale="90000"/>
          </a:bodyPr>
          <a:lstStyle/>
          <a:p>
            <a:pPr lvl="0"/>
            <a:r>
              <a:rPr lang="sl-SI" b="1" i="1" dirty="0" smtClean="0"/>
              <a:t>                                         </a:t>
            </a:r>
            <a:r>
              <a:rPr lang="sl-SI" b="1" i="1" dirty="0" smtClean="0">
                <a:solidFill>
                  <a:srgbClr val="00B050"/>
                </a:solidFill>
              </a:rPr>
              <a:t>LEČA</a:t>
            </a:r>
            <a:br>
              <a:rPr lang="sl-SI" b="1" i="1" dirty="0" smtClean="0">
                <a:solidFill>
                  <a:srgbClr val="00B050"/>
                </a:solidFill>
              </a:rPr>
            </a:br>
            <a:r>
              <a:rPr lang="sl-SI" dirty="0"/>
              <a:t> </a:t>
            </a:r>
            <a:r>
              <a:rPr lang="sl-SI" dirty="0" smtClean="0"/>
              <a:t>        Ta </a:t>
            </a:r>
            <a:r>
              <a:rPr lang="sl-SI" dirty="0"/>
              <a:t>stročnica izdatno oskrbuje telo z ogljikovimi hidrati, železom, cinkom, fosforjem, kalcijem in kalijem in kar je najpomembneje s prehranskimi vlakninami. </a:t>
            </a:r>
            <a:br>
              <a:rPr lang="sl-SI" dirty="0"/>
            </a:br>
            <a:r>
              <a:rPr lang="sl-SI" dirty="0"/>
              <a:t>Vsebuje 15 % vode, 28 % beljakovin, 55 % ogljikovih hidratov, dragocene mineralne snovi in vitamine skupine B. </a:t>
            </a:r>
            <a:r>
              <a:rPr lang="sl-SI" b="1" dirty="0">
                <a:solidFill>
                  <a:srgbClr val="0070C0"/>
                </a:solidFill>
              </a:rPr>
              <a:t>Je </a:t>
            </a:r>
            <a:r>
              <a:rPr lang="sl-SI" b="1">
                <a:solidFill>
                  <a:srgbClr val="0070C0"/>
                </a:solidFill>
              </a:rPr>
              <a:t>lažje </a:t>
            </a:r>
            <a:r>
              <a:rPr lang="sl-SI" b="1" smtClean="0">
                <a:solidFill>
                  <a:srgbClr val="0070C0"/>
                </a:solidFill>
              </a:rPr>
              <a:t>prebavljiva </a:t>
            </a:r>
            <a:r>
              <a:rPr lang="sl-SI" b="1" dirty="0">
                <a:solidFill>
                  <a:srgbClr val="0070C0"/>
                </a:solidFill>
              </a:rPr>
              <a:t>od graha in fižola.</a:t>
            </a:r>
            <a:r>
              <a:rPr lang="sl-SI" dirty="0">
                <a:solidFill>
                  <a:srgbClr val="0070C0"/>
                </a:solidFill>
              </a:rPr>
              <a:t/>
            </a:r>
            <a:br>
              <a:rPr lang="sl-SI" dirty="0">
                <a:solidFill>
                  <a:srgbClr val="0070C0"/>
                </a:solidFill>
              </a:rPr>
            </a:br>
            <a:endParaRPr lang="sl-SI" dirty="0">
              <a:solidFill>
                <a:srgbClr val="0070C0"/>
              </a:solidFill>
            </a:endParaRPr>
          </a:p>
        </p:txBody>
      </p:sp>
      <p:pic>
        <p:nvPicPr>
          <p:cNvPr id="7172"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625" y="3771898"/>
            <a:ext cx="4552950" cy="28670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7174"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825" y="3867149"/>
            <a:ext cx="4286250" cy="2676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943746"/>
      </p:ext>
    </p:extLst>
  </p:cSld>
  <p:clrMapOvr>
    <a:masterClrMapping/>
  </p:clrMapOvr>
  <mc:AlternateContent xmlns:mc="http://schemas.openxmlformats.org/markup-compatibility/2006" xmlns:p14="http://schemas.microsoft.com/office/powerpoint/2010/main">
    <mc:Choice Requires="p14">
      <p:transition spd="slow" p14:dur="4000" advClick="0" advTm="20000">
        <p14:vortex dir="r"/>
      </p:transition>
    </mc:Choice>
    <mc:Fallback xmlns="">
      <p:transition spd="slow" advClick="0" advTm="20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733800" y="302138"/>
            <a:ext cx="8286750" cy="6365362"/>
          </a:xfrm>
        </p:spPr>
        <p:txBody>
          <a:bodyPr>
            <a:normAutofit fontScale="90000"/>
          </a:bodyPr>
          <a:lstStyle/>
          <a:p>
            <a:pPr lvl="0"/>
            <a:r>
              <a:rPr lang="sl-SI" b="1" dirty="0" smtClean="0"/>
              <a:t>                                        </a:t>
            </a:r>
            <a:r>
              <a:rPr lang="sl-SI" b="1" dirty="0" smtClean="0">
                <a:solidFill>
                  <a:srgbClr val="00B050"/>
                </a:solidFill>
              </a:rPr>
              <a:t>SOJA</a:t>
            </a:r>
            <a:r>
              <a:rPr lang="sl-SI" dirty="0"/>
              <a:t/>
            </a:r>
            <a:br>
              <a:rPr lang="sl-SI" dirty="0"/>
            </a:br>
            <a:r>
              <a:rPr lang="sl-SI" sz="2900" dirty="0" smtClean="0">
                <a:solidFill>
                  <a:srgbClr val="0070C0"/>
                </a:solidFill>
              </a:rPr>
              <a:t>Soja </a:t>
            </a:r>
            <a:r>
              <a:rPr lang="sl-SI" sz="2900" dirty="0">
                <a:solidFill>
                  <a:srgbClr val="0070C0"/>
                </a:solidFill>
              </a:rPr>
              <a:t>ali »veliki bob« </a:t>
            </a:r>
            <a:r>
              <a:rPr lang="sl-SI" sz="2900" dirty="0" smtClean="0">
                <a:solidFill>
                  <a:srgbClr val="0070C0"/>
                </a:solidFill>
              </a:rPr>
              <a:t> </a:t>
            </a:r>
            <a:r>
              <a:rPr lang="sl-SI" sz="2900" dirty="0">
                <a:solidFill>
                  <a:srgbClr val="0070C0"/>
                </a:solidFill>
              </a:rPr>
              <a:t>vsebuje velik delež beljakovin  in ogljikovih hidratov </a:t>
            </a:r>
            <a:r>
              <a:rPr lang="sl-SI" sz="2900" dirty="0" smtClean="0">
                <a:solidFill>
                  <a:srgbClr val="0070C0"/>
                </a:solidFill>
              </a:rPr>
              <a:t>. Ima veliko maščob. V njej je tudi kalij, kalcij, </a:t>
            </a:r>
            <a:r>
              <a:rPr lang="sl-SI" sz="2900" dirty="0" err="1" smtClean="0">
                <a:solidFill>
                  <a:srgbClr val="0070C0"/>
                </a:solidFill>
              </a:rPr>
              <a:t>fosforj</a:t>
            </a:r>
            <a:r>
              <a:rPr lang="sl-SI" sz="2900" dirty="0" smtClean="0">
                <a:solidFill>
                  <a:srgbClr val="0070C0"/>
                </a:solidFill>
              </a:rPr>
              <a:t>, magnezij, cink, vitamini </a:t>
            </a:r>
            <a:r>
              <a:rPr lang="sl-SI" sz="2900" dirty="0">
                <a:solidFill>
                  <a:srgbClr val="0070C0"/>
                </a:solidFill>
              </a:rPr>
              <a:t>A, B, E in K </a:t>
            </a:r>
            <a:r>
              <a:rPr lang="sl-SI" sz="2900" dirty="0" smtClean="0">
                <a:solidFill>
                  <a:srgbClr val="0070C0"/>
                </a:solidFill>
              </a:rPr>
              <a:t>ter </a:t>
            </a:r>
            <a:r>
              <a:rPr lang="sl-SI" sz="2900" dirty="0">
                <a:solidFill>
                  <a:srgbClr val="0070C0"/>
                </a:solidFill>
              </a:rPr>
              <a:t>prehranske vlaknine. </a:t>
            </a:r>
            <a:r>
              <a:rPr lang="sl-SI" sz="2900" dirty="0" smtClean="0">
                <a:solidFill>
                  <a:srgbClr val="0070C0"/>
                </a:solidFill>
              </a:rPr>
              <a:t/>
            </a:r>
            <a:br>
              <a:rPr lang="sl-SI" sz="2900" dirty="0" smtClean="0">
                <a:solidFill>
                  <a:srgbClr val="0070C0"/>
                </a:solidFill>
              </a:rPr>
            </a:br>
            <a:r>
              <a:rPr lang="sl-SI" sz="2900" dirty="0" smtClean="0"/>
              <a:t>Soja vsebuje enako </a:t>
            </a:r>
            <a:r>
              <a:rPr lang="sl-SI" sz="2900" dirty="0"/>
              <a:t>kot </a:t>
            </a:r>
            <a:r>
              <a:rPr lang="sl-SI" sz="2900" dirty="0" smtClean="0"/>
              <a:t>meso, </a:t>
            </a:r>
            <a:r>
              <a:rPr lang="sl-SI" sz="2900" dirty="0"/>
              <a:t>vse nujno potrebne  aminokisline. </a:t>
            </a:r>
            <a:r>
              <a:rPr lang="sl-SI" sz="2900" dirty="0" smtClean="0">
                <a:solidFill>
                  <a:srgbClr val="0070C0"/>
                </a:solidFill>
              </a:rPr>
              <a:t>Slaba </a:t>
            </a:r>
            <a:r>
              <a:rPr lang="sl-SI" sz="2900" dirty="0">
                <a:solidFill>
                  <a:srgbClr val="0070C0"/>
                </a:solidFill>
              </a:rPr>
              <a:t>stran soje pa je, da je znana kot pogost alergen. </a:t>
            </a:r>
            <a:r>
              <a:rPr lang="sl-SI" sz="2900" dirty="0"/>
              <a:t/>
            </a:r>
            <a:br>
              <a:rPr lang="sl-SI" sz="2900" dirty="0"/>
            </a:br>
            <a:r>
              <a:rPr lang="sl-SI" sz="2900" dirty="0" smtClean="0"/>
              <a:t>S </a:t>
            </a:r>
            <a:r>
              <a:rPr lang="sl-SI" sz="2900" dirty="0"/>
              <a:t>stiskanjem soje pridobimo tudi hladno stiskano sojino </a:t>
            </a:r>
            <a:r>
              <a:rPr lang="sl-SI" sz="2900" dirty="0" smtClean="0"/>
              <a:t>olje. </a:t>
            </a:r>
            <a:br>
              <a:rPr lang="sl-SI" sz="2900" dirty="0" smtClean="0"/>
            </a:br>
            <a:r>
              <a:rPr lang="sl-SI" sz="2900" dirty="0" smtClean="0"/>
              <a:t>Oljna </a:t>
            </a:r>
            <a:r>
              <a:rPr lang="sl-SI" sz="2900" dirty="0"/>
              <a:t>pogača se uporablja za izdelavo </a:t>
            </a:r>
            <a:r>
              <a:rPr lang="sl-SI" sz="2900" dirty="0">
                <a:solidFill>
                  <a:srgbClr val="0070C0"/>
                </a:solidFill>
              </a:rPr>
              <a:t>tofuja </a:t>
            </a:r>
            <a:r>
              <a:rPr lang="sl-SI" sz="2900" dirty="0" smtClean="0">
                <a:solidFill>
                  <a:schemeClr val="tx1"/>
                </a:solidFill>
              </a:rPr>
              <a:t>(sojina </a:t>
            </a:r>
            <a:r>
              <a:rPr lang="sl-SI" sz="2900" dirty="0"/>
              <a:t>sir/skuta), </a:t>
            </a:r>
            <a:r>
              <a:rPr lang="sl-SI" sz="2900" dirty="0" err="1">
                <a:solidFill>
                  <a:srgbClr val="0070C0"/>
                </a:solidFill>
              </a:rPr>
              <a:t>miso</a:t>
            </a:r>
            <a:r>
              <a:rPr lang="sl-SI" sz="2900" dirty="0">
                <a:solidFill>
                  <a:srgbClr val="0070C0"/>
                </a:solidFill>
              </a:rPr>
              <a:t> </a:t>
            </a:r>
            <a:r>
              <a:rPr lang="sl-SI" sz="2900" dirty="0" smtClean="0">
                <a:solidFill>
                  <a:srgbClr val="0070C0"/>
                </a:solidFill>
              </a:rPr>
              <a:t>paste</a:t>
            </a:r>
            <a:r>
              <a:rPr lang="sl-SI" sz="2900" dirty="0" smtClean="0"/>
              <a:t>(pasta </a:t>
            </a:r>
            <a:r>
              <a:rPr lang="sl-SI" sz="2900" dirty="0"/>
              <a:t>iz sojinih zrnc, ki služi kot osnova za azijske juhe in omake), </a:t>
            </a:r>
            <a:r>
              <a:rPr lang="sl-SI" sz="2900" dirty="0">
                <a:solidFill>
                  <a:srgbClr val="0070C0"/>
                </a:solidFill>
              </a:rPr>
              <a:t>sojin napitek in jogurt </a:t>
            </a:r>
            <a:r>
              <a:rPr lang="sl-SI" sz="2900" dirty="0"/>
              <a:t>(sojino mleko), </a:t>
            </a:r>
            <a:r>
              <a:rPr lang="sl-SI" sz="2900" dirty="0">
                <a:solidFill>
                  <a:srgbClr val="0070C0"/>
                </a:solidFill>
              </a:rPr>
              <a:t>sojino moko, testenine iz soje </a:t>
            </a:r>
            <a:r>
              <a:rPr lang="sl-SI" sz="2900" dirty="0"/>
              <a:t>in </a:t>
            </a:r>
            <a:r>
              <a:rPr lang="sl-SI" sz="2900" dirty="0">
                <a:solidFill>
                  <a:srgbClr val="0070C0"/>
                </a:solidFill>
              </a:rPr>
              <a:t>nadomestek za meso iz soje</a:t>
            </a:r>
            <a:r>
              <a:rPr lang="sl-SI" sz="2900" dirty="0"/>
              <a:t>.</a:t>
            </a:r>
            <a:br>
              <a:rPr lang="sl-SI" sz="2900" dirty="0"/>
            </a:br>
            <a:endParaRPr lang="sl-SI" sz="2900" dirty="0"/>
          </a:p>
        </p:txBody>
      </p:sp>
      <p:pic>
        <p:nvPicPr>
          <p:cNvPr id="819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34610">
            <a:off x="155576" y="1920126"/>
            <a:ext cx="3635376" cy="2763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124360"/>
      </p:ext>
    </p:extLst>
  </p:cSld>
  <p:clrMapOvr>
    <a:masterClrMapping/>
  </p:clrMapOvr>
  <mc:AlternateContent xmlns:mc="http://schemas.openxmlformats.org/markup-compatibility/2006">
    <mc:Choice xmlns:p14="http://schemas.microsoft.com/office/powerpoint/2010/main" Requires="p14">
      <p:transition spd="slow" p14:dur="2000" advClick="0" advTm="14000">
        <p14:switch dir="r"/>
      </p:transition>
    </mc:Choice>
    <mc:Fallback>
      <p:transition spd="slow" advClick="0" advTm="14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4950" y="263501"/>
            <a:ext cx="11416936" cy="742494"/>
          </a:xfrm>
        </p:spPr>
        <p:txBody>
          <a:bodyPr>
            <a:normAutofit fontScale="90000"/>
          </a:bodyPr>
          <a:lstStyle/>
          <a:p>
            <a:r>
              <a:rPr lang="sl-SI" dirty="0" smtClean="0">
                <a:solidFill>
                  <a:srgbClr val="FF0000"/>
                </a:solidFill>
              </a:rPr>
              <a:t>     </a:t>
            </a:r>
            <a:r>
              <a:rPr lang="sl-SI" sz="3800" dirty="0" smtClean="0">
                <a:solidFill>
                  <a:srgbClr val="0070C0"/>
                </a:solidFill>
              </a:rPr>
              <a:t>Stročnic pa je še več. Vse imajo </a:t>
            </a:r>
            <a:r>
              <a:rPr lang="sl-SI" sz="3800" dirty="0">
                <a:solidFill>
                  <a:srgbClr val="0070C0"/>
                </a:solidFill>
              </a:rPr>
              <a:t>podobne lastnosti. </a:t>
            </a:r>
            <a:r>
              <a:rPr lang="sl-SI" sz="3800" dirty="0" smtClean="0">
                <a:solidFill>
                  <a:srgbClr val="0070C0"/>
                </a:solidFill>
              </a:rPr>
              <a:t/>
            </a:r>
            <a:br>
              <a:rPr lang="sl-SI" sz="3800" dirty="0" smtClean="0">
                <a:solidFill>
                  <a:srgbClr val="0070C0"/>
                </a:solidFill>
              </a:rPr>
            </a:br>
            <a:r>
              <a:rPr lang="sl-SI" sz="3800" dirty="0" smtClean="0">
                <a:solidFill>
                  <a:srgbClr val="0070C0"/>
                </a:solidFill>
              </a:rPr>
              <a:t/>
            </a:r>
            <a:br>
              <a:rPr lang="sl-SI" sz="3800" dirty="0" smtClean="0">
                <a:solidFill>
                  <a:srgbClr val="0070C0"/>
                </a:solidFill>
              </a:rPr>
            </a:br>
            <a:r>
              <a:rPr lang="sl-SI" dirty="0" smtClean="0"/>
              <a:t>* </a:t>
            </a:r>
            <a:r>
              <a:rPr lang="sl-SI" b="1" i="1" dirty="0" smtClean="0"/>
              <a:t>čičerika</a:t>
            </a:r>
            <a:r>
              <a:rPr lang="sl-SI" dirty="0"/>
              <a:t> </a:t>
            </a:r>
            <a:r>
              <a:rPr lang="sl-SI" dirty="0" smtClean="0"/>
              <a:t>- iz </a:t>
            </a:r>
            <a:r>
              <a:rPr lang="sl-SI" dirty="0"/>
              <a:t>nje izdelujejo </a:t>
            </a:r>
            <a:r>
              <a:rPr lang="sl-SI" dirty="0" smtClean="0"/>
              <a:t>namaz, </a:t>
            </a:r>
            <a:br>
              <a:rPr lang="sl-SI" dirty="0" smtClean="0"/>
            </a:br>
            <a:r>
              <a:rPr lang="sl-SI" dirty="0" smtClean="0"/>
              <a:t>imenovan</a:t>
            </a:r>
            <a:r>
              <a:rPr lang="sl-SI" dirty="0"/>
              <a:t> </a:t>
            </a:r>
            <a:r>
              <a:rPr lang="sl-SI" i="1" dirty="0" smtClean="0"/>
              <a:t>humus</a:t>
            </a:r>
            <a:br>
              <a:rPr lang="sl-SI" i="1" dirty="0" smtClean="0"/>
            </a:br>
            <a:r>
              <a:rPr lang="sl-SI" i="1" dirty="0" smtClean="0"/>
              <a:t/>
            </a:r>
            <a:br>
              <a:rPr lang="sl-SI" i="1" dirty="0" smtClean="0"/>
            </a:br>
            <a:r>
              <a:rPr lang="sl-SI" dirty="0" smtClean="0"/>
              <a:t>* </a:t>
            </a:r>
            <a:r>
              <a:rPr lang="sl-SI" b="1" i="1" dirty="0" err="1" smtClean="0"/>
              <a:t>adzuki</a:t>
            </a:r>
            <a:r>
              <a:rPr lang="sl-SI" i="1" dirty="0"/>
              <a:t>: </a:t>
            </a:r>
            <a:r>
              <a:rPr lang="sl-SI" dirty="0"/>
              <a:t>majhen sladek </a:t>
            </a:r>
            <a:r>
              <a:rPr lang="sl-SI" dirty="0" smtClean="0"/>
              <a:t>fižol</a:t>
            </a:r>
            <a:br>
              <a:rPr lang="sl-SI" dirty="0" smtClean="0"/>
            </a:br>
            <a:r>
              <a:rPr lang="sl-SI" dirty="0"/>
              <a:t/>
            </a:r>
            <a:br>
              <a:rPr lang="sl-SI" dirty="0"/>
            </a:br>
            <a:r>
              <a:rPr lang="sl-SI" dirty="0" smtClean="0"/>
              <a:t>* </a:t>
            </a:r>
            <a:r>
              <a:rPr lang="sl-SI" b="1" i="1" dirty="0" err="1" smtClean="0"/>
              <a:t>borlotti</a:t>
            </a:r>
            <a:r>
              <a:rPr lang="sl-SI" dirty="0"/>
              <a:t>: svetlo rjavi italijanski </a:t>
            </a:r>
            <a:r>
              <a:rPr lang="sl-SI" dirty="0" smtClean="0"/>
              <a:t>fižol</a:t>
            </a:r>
            <a:br>
              <a:rPr lang="sl-SI" dirty="0" smtClean="0"/>
            </a:br>
            <a:r>
              <a:rPr lang="sl-SI" dirty="0"/>
              <a:t/>
            </a:r>
            <a:br>
              <a:rPr lang="sl-SI" dirty="0"/>
            </a:br>
            <a:r>
              <a:rPr lang="sl-SI" b="1" dirty="0" smtClean="0"/>
              <a:t>* </a:t>
            </a:r>
            <a:r>
              <a:rPr lang="sl-SI" b="1" i="1" dirty="0" smtClean="0"/>
              <a:t>črni fižol</a:t>
            </a:r>
            <a:r>
              <a:rPr lang="sl-SI" b="1" dirty="0" smtClean="0"/>
              <a:t>: </a:t>
            </a:r>
            <a:r>
              <a:rPr lang="sl-SI" dirty="0" smtClean="0"/>
              <a:t>velikosti graha</a:t>
            </a:r>
            <a:br>
              <a:rPr lang="sl-SI" dirty="0" smtClean="0"/>
            </a:br>
            <a:r>
              <a:rPr lang="sl-SI" dirty="0"/>
              <a:t/>
            </a:r>
            <a:br>
              <a:rPr lang="sl-SI" dirty="0"/>
            </a:br>
            <a:r>
              <a:rPr lang="sl-SI" dirty="0" smtClean="0"/>
              <a:t>* </a:t>
            </a:r>
            <a:r>
              <a:rPr lang="sl-SI" b="1" i="1" dirty="0" err="1" smtClean="0"/>
              <a:t>fažolet</a:t>
            </a:r>
            <a:r>
              <a:rPr lang="sl-SI" b="1" dirty="0"/>
              <a:t>: </a:t>
            </a:r>
            <a:r>
              <a:rPr lang="sl-SI" dirty="0"/>
              <a:t>specialiteta francoske kuhinje.</a:t>
            </a:r>
            <a:br>
              <a:rPr lang="sl-SI" dirty="0"/>
            </a:br>
            <a:endParaRPr lang="sl-SI"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1005995"/>
            <a:ext cx="2185987" cy="14546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8892" y="2460670"/>
            <a:ext cx="1866900" cy="11576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7242" y="3465906"/>
            <a:ext cx="2400301" cy="133111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3075" y="4514850"/>
            <a:ext cx="2228850" cy="12118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4400" y="5288593"/>
            <a:ext cx="2400299" cy="14241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075684"/>
      </p:ext>
    </p:extLst>
  </p:cSld>
  <p:clrMapOvr>
    <a:masterClrMapping/>
  </p:clrMapOvr>
  <mc:AlternateContent xmlns:mc="http://schemas.openxmlformats.org/markup-compatibility/2006">
    <mc:Choice xmlns:p14="http://schemas.microsoft.com/office/powerpoint/2010/main" Requires="p14">
      <p:transition spd="slow" p14:dur="2000" advClick="0" advTm="17000">
        <p14:prism isContent="1"/>
      </p:transition>
    </mc:Choice>
    <mc:Fallback>
      <p:transition spd="slow" advClick="0" advTm="17000">
        <p:fade/>
      </p:transition>
    </mc:Fallback>
  </mc:AlternateContent>
  <p:timing>
    <p:tnLst>
      <p:par>
        <p:cTn id="1" dur="indefinite" restart="never" nodeType="tmRoot"/>
      </p:par>
    </p:tnLst>
  </p:timing>
</p:sld>
</file>

<file path=ppt/theme/theme1.xml><?xml version="1.0" encoding="utf-8"?>
<a:theme xmlns:a="http://schemas.openxmlformats.org/drawingml/2006/main" name="Šelest">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Oriel</Template>
  <TotalTime>3753</TotalTime>
  <Words>50</Words>
  <Application>Microsoft Office PowerPoint</Application>
  <PresentationFormat>Širokozaslonsko</PresentationFormat>
  <Paragraphs>9</Paragraphs>
  <Slides>10</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10</vt:i4>
      </vt:variant>
    </vt:vector>
  </HeadingPairs>
  <TitlesOfParts>
    <vt:vector size="15" baseType="lpstr">
      <vt:lpstr>Algerian</vt:lpstr>
      <vt:lpstr>Arial</vt:lpstr>
      <vt:lpstr>Century Gothic</vt:lpstr>
      <vt:lpstr>Wingdings 3</vt:lpstr>
      <vt:lpstr>Šelest</vt:lpstr>
      <vt:lpstr>PowerPointova predstavitev</vt:lpstr>
      <vt:lpstr>                    IZVOR, ZGODOVINA IN POMEN STROČNIC            Stročnice imajo zelo staro zgodovino.  Najdaljšo zgodovino gojenja stročnic v Evropi imajo bob, grah in leča.  V Sloveniji so stročnice razširjene šele od 17. stoletja dalje.  Danes je znanih okoli 13.000 različnih vrst stročnic. </vt:lpstr>
      <vt:lpstr>Nekoč so stročnice pomenile glavni vir energije, danes pa so le dodatek k jedem.  So izredno bogat vir kvalitetnih beljakovin. Pripomorejo k boljši prebavi, varujejo črevesne stene, vplivajo na zniževanje krvnega tlaka, preventivno delujejo pred srčnimi obolenji, sladkorno boleznijo, uravnavajo enakomerno in počasnejše naraščanje krvnega sladkorja. Stročnice so zelo zdrava hrana. </vt:lpstr>
      <vt:lpstr>       STROČJI FIŽOL IN SUŠENI FIŽOL Vsebuje beljakovine, nekaj škroba in predvsem veliko prehranske vlaknine.  Fižol vsebuje tudi veliko železa, kalcija in kalija.  Enako kot stročji fižol je dober vir beljakovin tudi fižol v zrnju. Navadno fižol v zrnju posušimo. Da skrajšamo čas kuhanja, ga tako kot druge stročnice, namakamo čez noč v vodi.  Na svetu obstaja več kot 500 sort fižola.  </vt:lpstr>
      <vt:lpstr>                               GRAH V Angliji je tako postal tako priljubljen, da ima 17. februarja celo svoj rojstni dan.  Uživamo ga takrat, ko še ni popolnoma zrel. Takšen vsebuje  manj beljakovin in več vitamina C kot druge stročnice. Je bogat vir vitamina B1, dober vir vitamina C, folne kisline in fosforja. Zamrznjen grah ostane sladek, sušeni pa ne. Je odličen za naše celice, tkivo,  možgane in živčni  sistem. Priporočljiv je za športnike, otroke v razvoju in za ljudi, ki opravljajo telesno naporno delo. Podpira namreč rast mišične mase, zdravje in trdnost kosti. </vt:lpstr>
      <vt:lpstr>                               BOB             Užitni del rastline so mlada, sveža ali posušena zrna. Bob je veliko laže prebavljiv kakor fižol. Je zelo nasiten. Vsebuje veliko beljakovin ter malo maščob. Je bogat vir betakarotena, vitamina A, vitamina B1, vitamina E in K ter fosforja. Ohranja zdrave kosti in zobe. Sveži bob je najboljši pozno pomladi in v začetku poletja. Mladi bob lahko uživamo v stroku, starejšega pa vedno oluščenega, tako  toplega kot hladnega v solatah ali pa iz njega z dodatki začimb naredimo okusen namaz. </vt:lpstr>
      <vt:lpstr>                                         LEČA          Ta stročnica izdatno oskrbuje telo z ogljikovimi hidrati, železom, cinkom, fosforjem, kalcijem in kalijem in kar je najpomembneje s prehranskimi vlakninami.  Vsebuje 15 % vode, 28 % beljakovin, 55 % ogljikovih hidratov, dragocene mineralne snovi in vitamine skupine B. Je lažje prebavljiva od graha in fižola. </vt:lpstr>
      <vt:lpstr>                                        SOJA Soja ali »veliki bob«  vsebuje velik delež beljakovin  in ogljikovih hidratov . Ima veliko maščob. V njej je tudi kalij, kalcij, fosforj, magnezij, cink, vitamini A, B, E in K ter prehranske vlaknine.  Soja vsebuje enako kot meso, vse nujno potrebne  aminokisline. Slaba stran soje pa je, da je znana kot pogost alergen.  S stiskanjem soje pridobimo tudi hladno stiskano sojino olje.  Oljna pogača se uporablja za izdelavo tofuja (sojina sir/skuta), miso paste(pasta iz sojinih zrnc, ki služi kot osnova za azijske juhe in omake), sojin napitek in jogurt (sojino mleko), sojino moko, testenine iz soje in nadomestek za meso iz soje. </vt:lpstr>
      <vt:lpstr>     Stročnic pa je še več. Vse imajo podobne lastnosti.   * čičerika - iz nje izdelujejo namaz,  imenovan humus  * adzuki: majhen sladek fižol  * borlotti: svetlo rjavi italijanski fižol  * črni fižol: velikosti graha  * fažolet: specialiteta francoske kuhinje. </vt:lpstr>
      <vt:lpstr>      </vt:lpstr>
    </vt:vector>
  </TitlesOfParts>
  <Company>Arnes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STROČNICE učenci 5.a  Zagorje, 23.1.2017</dc:title>
  <dc:creator>UČITELJ</dc:creator>
  <cp:lastModifiedBy>Windows User</cp:lastModifiedBy>
  <cp:revision>90</cp:revision>
  <dcterms:created xsi:type="dcterms:W3CDTF">2017-01-17T08:47:30Z</dcterms:created>
  <dcterms:modified xsi:type="dcterms:W3CDTF">2017-01-29T17:01:30Z</dcterms:modified>
</cp:coreProperties>
</file>