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2" r:id="rId3"/>
    <p:sldId id="268" r:id="rId4"/>
    <p:sldId id="269" r:id="rId5"/>
    <p:sldId id="270" r:id="rId6"/>
    <p:sldId id="271" r:id="rId7"/>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97" d="100"/>
          <a:sy n="97"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en-US" dirty="0"/>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7524314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2501508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70077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3312615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00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smtClean="0"/>
              <a:t>Uredite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77911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1457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287081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369823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23EBD72B-9456-402A-8D94-B625AAF9D0E0}" type="datetimeFigureOut">
              <a:rPr lang="sl-SI" smtClean="0"/>
              <a:t>21.12.2016</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1551003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23EBD72B-9456-402A-8D94-B625AAF9D0E0}" type="datetimeFigureOut">
              <a:rPr lang="sl-SI" smtClean="0"/>
              <a:t>21.12.2016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2070410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23EBD72B-9456-402A-8D94-B625AAF9D0E0}" type="datetimeFigureOut">
              <a:rPr lang="sl-SI" smtClean="0"/>
              <a:t>21.12.2016</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2456999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23EBD72B-9456-402A-8D94-B625AAF9D0E0}" type="datetimeFigureOut">
              <a:rPr lang="sl-SI" smtClean="0"/>
              <a:t>21.12.2016</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3435284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BD72B-9456-402A-8D94-B625AAF9D0E0}" type="datetimeFigureOut">
              <a:rPr lang="sl-SI" smtClean="0"/>
              <a:t>21.12.2016</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3119956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smtClean="0"/>
              <a:t>Uredite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23EBD72B-9456-402A-8D94-B625AAF9D0E0}" type="datetimeFigureOut">
              <a:rPr lang="sl-SI" smtClean="0"/>
              <a:t>21.12.2016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3359142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23EBD72B-9456-402A-8D94-B625AAF9D0E0}" type="datetimeFigureOut">
              <a:rPr lang="sl-SI" smtClean="0"/>
              <a:t>21.12.2016</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3C32C02-1F76-4382-BA34-463871B54A2B}" type="slidenum">
              <a:rPr lang="sl-SI" smtClean="0"/>
              <a:t>‹#›</a:t>
            </a:fld>
            <a:endParaRPr lang="sl-SI"/>
          </a:p>
        </p:txBody>
      </p:sp>
    </p:spTree>
    <p:extLst>
      <p:ext uri="{BB962C8B-B14F-4D97-AF65-F5344CB8AC3E}">
        <p14:creationId xmlns:p14="http://schemas.microsoft.com/office/powerpoint/2010/main" val="2966807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EBD72B-9456-402A-8D94-B625AAF9D0E0}" type="datetimeFigureOut">
              <a:rPr lang="sl-SI" smtClean="0"/>
              <a:t>21.12.2016</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3C32C02-1F76-4382-BA34-463871B54A2B}" type="slidenum">
              <a:rPr lang="sl-SI" smtClean="0"/>
              <a:t>‹#›</a:t>
            </a:fld>
            <a:endParaRPr lang="sl-SI"/>
          </a:p>
        </p:txBody>
      </p:sp>
    </p:spTree>
    <p:extLst>
      <p:ext uri="{BB962C8B-B14F-4D97-AF65-F5344CB8AC3E}">
        <p14:creationId xmlns:p14="http://schemas.microsoft.com/office/powerpoint/2010/main" val="12663680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odieko.si/zitarice-in-zdrava-prehrana" TargetMode="Externa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si/url?sa=i&amp;rct=j&amp;q=&amp;esrc=s&amp;source=images&amp;cd=&amp;cad=rja&amp;uact=8&amp;ved=0ahUKEwiz0YLB4tDQAhXGPhQKHdeSBp4QjRwIBw&amp;url=http://druzina.enaa.com/kulinarika/Starodavna-zita-za-energijo-in-vitalnost.html&amp;psig=AFQjCNHq0kJ08HvswQwTnPTKlP0PUt7LGA&amp;ust=1480605034192917"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07067" y="4005116"/>
            <a:ext cx="7766936" cy="45719"/>
          </a:xfrm>
        </p:spPr>
        <p:txBody>
          <a:bodyPr/>
          <a:lstStyle/>
          <a:p>
            <a:pPr algn="ctr"/>
            <a:r>
              <a:rPr lang="sl-SI" dirty="0"/>
              <a:t>ŽITARICE</a:t>
            </a:r>
            <a:br>
              <a:rPr lang="sl-SI" dirty="0"/>
            </a:br>
            <a:r>
              <a:rPr lang="sl-SI" dirty="0"/>
              <a:t>učenci </a:t>
            </a:r>
            <a:r>
              <a:rPr lang="sl-SI" dirty="0" smtClean="0"/>
              <a:t>6.a</a:t>
            </a:r>
            <a:br>
              <a:rPr lang="sl-SI" dirty="0" smtClean="0"/>
            </a:br>
            <a:r>
              <a:rPr lang="sl-SI" dirty="0"/>
              <a:t/>
            </a:r>
            <a:br>
              <a:rPr lang="sl-SI" dirty="0"/>
            </a:br>
            <a:r>
              <a:rPr lang="sl-SI" dirty="0"/>
              <a:t>Zagorje,22.12.2016</a:t>
            </a:r>
          </a:p>
        </p:txBody>
      </p:sp>
    </p:spTree>
    <p:extLst>
      <p:ext uri="{BB962C8B-B14F-4D97-AF65-F5344CB8AC3E}">
        <p14:creationId xmlns:p14="http://schemas.microsoft.com/office/powerpoint/2010/main" val="3589651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Sestava ajde </a:t>
            </a:r>
            <a:endParaRPr lang="sl-SI" dirty="0"/>
          </a:p>
        </p:txBody>
      </p:sp>
      <p:pic>
        <p:nvPicPr>
          <p:cNvPr id="4098" name="Picture 2" descr="Rezultat iskanja slik za ajda rast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888" y="1602658"/>
            <a:ext cx="6245709" cy="443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72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Prikaz hranilne vrednosti ajde  </a:t>
            </a:r>
            <a:endParaRPr lang="sl-SI" dirty="0"/>
          </a:p>
        </p:txBody>
      </p:sp>
      <p:sp>
        <p:nvSpPr>
          <p:cNvPr id="3" name="Označba mesta vsebine 2"/>
          <p:cNvSpPr>
            <a:spLocks noGrp="1"/>
          </p:cNvSpPr>
          <p:nvPr>
            <p:ph idx="1"/>
          </p:nvPr>
        </p:nvSpPr>
        <p:spPr/>
        <p:txBody>
          <a:bodyPr/>
          <a:lstStyle/>
          <a:p>
            <a:r>
              <a:rPr lang="sl-SI" dirty="0" smtClean="0"/>
              <a:t>9,8 % beljakovin</a:t>
            </a:r>
          </a:p>
          <a:p>
            <a:r>
              <a:rPr lang="sl-SI" dirty="0" smtClean="0"/>
              <a:t>1,7 %  maščob </a:t>
            </a:r>
          </a:p>
          <a:p>
            <a:r>
              <a:rPr lang="sl-SI" dirty="0" smtClean="0"/>
              <a:t>72,4 % ogljikovih hidratov</a:t>
            </a:r>
          </a:p>
          <a:p>
            <a:r>
              <a:rPr lang="sl-SI" dirty="0" smtClean="0"/>
              <a:t>1,0 % dietnih vlaknin</a:t>
            </a:r>
          </a:p>
          <a:p>
            <a:r>
              <a:rPr lang="sl-SI" dirty="0" smtClean="0"/>
              <a:t>1,7 % mineralnih snovi  </a:t>
            </a:r>
            <a:endParaRPr lang="sl-SI" dirty="0"/>
          </a:p>
        </p:txBody>
      </p:sp>
    </p:spTree>
    <p:extLst>
      <p:ext uri="{BB962C8B-B14F-4D97-AF65-F5344CB8AC3E}">
        <p14:creationId xmlns:p14="http://schemas.microsoft.com/office/powerpoint/2010/main" val="168115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135560" y="188641"/>
            <a:ext cx="7772400" cy="1470025"/>
          </a:xfrm>
        </p:spPr>
        <p:txBody>
          <a:bodyPr/>
          <a:lstStyle/>
          <a:p>
            <a:r>
              <a:rPr lang="sl-SI" sz="7200" dirty="0">
                <a:solidFill>
                  <a:srgbClr val="FF0000"/>
                </a:solidFill>
                <a:latin typeface="Algerian" pitchFamily="82" charset="0"/>
              </a:rPr>
              <a:t>KORUZA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00" y="1807362"/>
            <a:ext cx="722561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726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6456040" y="4365104"/>
            <a:ext cx="3888432" cy="2160240"/>
          </a:xfrm>
        </p:spPr>
        <p:txBody>
          <a:bodyPr>
            <a:normAutofit/>
          </a:bodyPr>
          <a:lstStyle/>
          <a:p>
            <a:pPr marL="0" indent="0">
              <a:buNone/>
            </a:pPr>
            <a:r>
              <a:rPr lang="sl-SI" sz="2400" dirty="0">
                <a:solidFill>
                  <a:srgbClr val="00B050"/>
                </a:solidFill>
                <a:latin typeface="Baskerville Old Face" pitchFamily="18" charset="0"/>
              </a:rPr>
              <a:t>V Mehiki so odkrili fosilne ostanke zrnja</a:t>
            </a:r>
            <a:r>
              <a:rPr lang="sl-SI" sz="2400" dirty="0" smtClean="0">
                <a:solidFill>
                  <a:srgbClr val="00B050"/>
                </a:solidFill>
                <a:latin typeface="Baskerville Old Face" pitchFamily="18" charset="0"/>
              </a:rPr>
              <a:t>, ki </a:t>
            </a:r>
            <a:r>
              <a:rPr lang="sl-SI" sz="2400" dirty="0">
                <a:solidFill>
                  <a:srgbClr val="00B050"/>
                </a:solidFill>
                <a:latin typeface="Baskerville Old Face" pitchFamily="18" charset="0"/>
              </a:rPr>
              <a:t>so stari od 4500 do 6000 let</a:t>
            </a:r>
            <a:r>
              <a:rPr lang="sl-SI" sz="2400" dirty="0" smtClean="0">
                <a:solidFill>
                  <a:srgbClr val="00B050"/>
                </a:solidFill>
                <a:latin typeface="Baskerville Old Face" pitchFamily="18" charset="0"/>
              </a:rPr>
              <a:t>, v </a:t>
            </a:r>
            <a:r>
              <a:rPr lang="sl-SI" sz="2400" dirty="0">
                <a:solidFill>
                  <a:srgbClr val="00B050"/>
                </a:solidFill>
                <a:latin typeface="Baskerville Old Face" pitchFamily="18" charset="0"/>
              </a:rPr>
              <a:t>votlinah blizu glavnega mesta pa 4000 let stare storže.</a:t>
            </a:r>
          </a:p>
        </p:txBody>
      </p:sp>
      <p:sp>
        <p:nvSpPr>
          <p:cNvPr id="4" name="Pravokotnik 3"/>
          <p:cNvSpPr/>
          <p:nvPr/>
        </p:nvSpPr>
        <p:spPr>
          <a:xfrm>
            <a:off x="1703512" y="188640"/>
            <a:ext cx="3240360" cy="1938992"/>
          </a:xfrm>
          <a:prstGeom prst="rect">
            <a:avLst/>
          </a:prstGeom>
        </p:spPr>
        <p:txBody>
          <a:bodyPr wrap="square">
            <a:spAutoFit/>
          </a:bodyPr>
          <a:lstStyle/>
          <a:p>
            <a:pPr algn="ctr">
              <a:spcBef>
                <a:spcPct val="0"/>
              </a:spcBef>
            </a:pPr>
            <a:r>
              <a:rPr lang="sl-SI" sz="2400" dirty="0">
                <a:solidFill>
                  <a:srgbClr val="002060"/>
                </a:solidFill>
                <a:ea typeface="+mj-ea"/>
                <a:cs typeface="+mj-cs"/>
              </a:rPr>
              <a:t> </a:t>
            </a:r>
            <a:r>
              <a:rPr lang="sl-SI" sz="2400" dirty="0">
                <a:solidFill>
                  <a:srgbClr val="002060"/>
                </a:solidFill>
                <a:latin typeface="Forte" pitchFamily="66" charset="0"/>
                <a:ea typeface="+mj-ea"/>
                <a:cs typeface="+mj-cs"/>
              </a:rPr>
              <a:t>Koruza,ki izvira iz Amerike</a:t>
            </a:r>
            <a:r>
              <a:rPr lang="sl-SI" sz="2400" dirty="0" smtClean="0">
                <a:solidFill>
                  <a:srgbClr val="002060"/>
                </a:solidFill>
                <a:latin typeface="Forte" pitchFamily="66" charset="0"/>
                <a:ea typeface="+mj-ea"/>
                <a:cs typeface="+mj-cs"/>
              </a:rPr>
              <a:t>, je </a:t>
            </a:r>
            <a:r>
              <a:rPr lang="sl-SI" sz="2400" dirty="0">
                <a:solidFill>
                  <a:srgbClr val="002060"/>
                </a:solidFill>
                <a:latin typeface="Forte" pitchFamily="66" charset="0"/>
                <a:ea typeface="+mj-ea"/>
                <a:cs typeface="+mj-cs"/>
              </a:rPr>
              <a:t>tako </a:t>
            </a:r>
          </a:p>
          <a:p>
            <a:pPr lvl="0" algn="ctr">
              <a:spcBef>
                <a:spcPct val="0"/>
              </a:spcBef>
            </a:pPr>
            <a:r>
              <a:rPr lang="sl-SI" sz="2400" dirty="0">
                <a:solidFill>
                  <a:srgbClr val="002060"/>
                </a:solidFill>
                <a:latin typeface="Forte" pitchFamily="66" charset="0"/>
                <a:ea typeface="+mj-ea"/>
                <a:cs typeface="+mj-cs"/>
              </a:rPr>
              <a:t>stara kultura,da njeni divji predniki sploh niso znani.</a:t>
            </a:r>
            <a:endParaRPr lang="sl-SI" sz="2400" dirty="0">
              <a:solidFill>
                <a:srgbClr val="00B050"/>
              </a:solidFill>
              <a:latin typeface="Forte" pitchFamily="66" charset="0"/>
              <a:ea typeface="+mj-ea"/>
              <a:cs typeface="+mj-cs"/>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904" y="206751"/>
            <a:ext cx="4926656" cy="38164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2780928"/>
            <a:ext cx="4320480" cy="39604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369239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sz="half" idx="1"/>
          </p:nvPr>
        </p:nvSpPr>
        <p:spPr>
          <a:xfrm>
            <a:off x="1981200" y="476673"/>
            <a:ext cx="2818656" cy="5649491"/>
          </a:xfrm>
        </p:spPr>
        <p:txBody>
          <a:bodyPr/>
          <a:lstStyle/>
          <a:p>
            <a:pPr marL="0" indent="0">
              <a:buNone/>
            </a:pPr>
            <a:r>
              <a:rPr lang="sl-SI" dirty="0">
                <a:latin typeface="Broadway" pitchFamily="82" charset="0"/>
              </a:rPr>
              <a:t>Koruzo je prinesel s Kube v Evropo Kolumb verjetno že leta 1492</a:t>
            </a:r>
            <a:r>
              <a:rPr lang="sl-SI" dirty="0" smtClean="0">
                <a:latin typeface="Broadway" pitchFamily="82" charset="0"/>
              </a:rPr>
              <a:t>, saj </a:t>
            </a:r>
            <a:r>
              <a:rPr lang="sl-SI" dirty="0">
                <a:latin typeface="Broadway" pitchFamily="82" charset="0"/>
              </a:rPr>
              <a:t>obstaja v Italiji iz leta 1494 </a:t>
            </a:r>
            <a:r>
              <a:rPr lang="sl-SI" dirty="0" smtClean="0">
                <a:latin typeface="Broadway" pitchFamily="82" charset="0"/>
              </a:rPr>
              <a:t>dokument, ki </a:t>
            </a:r>
            <a:r>
              <a:rPr lang="sl-SI" dirty="0">
                <a:latin typeface="Broadway" pitchFamily="82" charset="0"/>
              </a:rPr>
              <a:t>jo opisuje.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5880" y="566682"/>
            <a:ext cx="5184576" cy="58146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8794038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400" dirty="0">
                <a:solidFill>
                  <a:srgbClr val="7030A0"/>
                </a:solidFill>
                <a:latin typeface="Brush Script MT" pitchFamily="66" charset="0"/>
              </a:rPr>
              <a:t>IZDELKI IZ KORUZE</a:t>
            </a:r>
          </a:p>
        </p:txBody>
      </p:sp>
      <p:sp>
        <p:nvSpPr>
          <p:cNvPr id="3" name="Ograda vsebine 2"/>
          <p:cNvSpPr>
            <a:spLocks noGrp="1"/>
          </p:cNvSpPr>
          <p:nvPr>
            <p:ph sz="half" idx="1"/>
          </p:nvPr>
        </p:nvSpPr>
        <p:spPr>
          <a:xfrm>
            <a:off x="1631504" y="1467695"/>
            <a:ext cx="3384376" cy="4752528"/>
          </a:xfrm>
        </p:spPr>
        <p:txBody>
          <a:bodyPr>
            <a:normAutofit fontScale="25000" lnSpcReduction="20000"/>
          </a:bodyPr>
          <a:lstStyle/>
          <a:p>
            <a:pPr marL="0" indent="0">
              <a:buNone/>
            </a:pPr>
            <a:r>
              <a:rPr lang="sl-SI" sz="9800" dirty="0">
                <a:solidFill>
                  <a:srgbClr val="FFC000"/>
                </a:solidFill>
                <a:latin typeface="Arial Black" pitchFamily="34" charset="0"/>
              </a:rPr>
              <a:t>To so: </a:t>
            </a:r>
          </a:p>
          <a:p>
            <a:pPr marL="0" indent="0">
              <a:buNone/>
            </a:pPr>
            <a:r>
              <a:rPr lang="sl-SI" sz="9800" dirty="0">
                <a:solidFill>
                  <a:srgbClr val="FFC000"/>
                </a:solidFill>
                <a:latin typeface="Arial Black" pitchFamily="34" charset="0"/>
              </a:rPr>
              <a:t>-koruzni kruh</a:t>
            </a:r>
          </a:p>
          <a:p>
            <a:pPr marL="0" indent="0">
              <a:buNone/>
            </a:pPr>
            <a:r>
              <a:rPr lang="sl-SI" sz="9800" dirty="0">
                <a:solidFill>
                  <a:srgbClr val="FFC000"/>
                </a:solidFill>
                <a:latin typeface="Arial Black" pitchFamily="34" charset="0"/>
              </a:rPr>
              <a:t>-koruzna moka</a:t>
            </a:r>
          </a:p>
          <a:p>
            <a:pPr marL="0" indent="0">
              <a:buNone/>
            </a:pPr>
            <a:r>
              <a:rPr lang="sl-SI" sz="9800" dirty="0">
                <a:solidFill>
                  <a:srgbClr val="FFC000"/>
                </a:solidFill>
                <a:latin typeface="Arial Black" pitchFamily="34" charset="0"/>
              </a:rPr>
              <a:t>-koruzni zdrob</a:t>
            </a:r>
          </a:p>
          <a:p>
            <a:pPr marL="0" indent="0">
              <a:buNone/>
            </a:pPr>
            <a:r>
              <a:rPr lang="sl-SI" sz="9800" dirty="0">
                <a:solidFill>
                  <a:srgbClr val="FFC000"/>
                </a:solidFill>
                <a:latin typeface="Arial Black" pitchFamily="34" charset="0"/>
              </a:rPr>
              <a:t>-koruzne </a:t>
            </a:r>
            <a:r>
              <a:rPr lang="sl-SI" sz="9800" dirty="0" err="1">
                <a:solidFill>
                  <a:srgbClr val="FFC000"/>
                </a:solidFill>
                <a:latin typeface="Arial Black" pitchFamily="34" charset="0"/>
              </a:rPr>
              <a:t>tortilije</a:t>
            </a:r>
            <a:endParaRPr lang="sl-SI" sz="9800" dirty="0">
              <a:solidFill>
                <a:srgbClr val="FFC000"/>
              </a:solidFill>
              <a:latin typeface="Arial Black" pitchFamily="34" charset="0"/>
            </a:endParaRPr>
          </a:p>
          <a:p>
            <a:pPr marL="0" indent="0">
              <a:buNone/>
            </a:pPr>
            <a:endParaRPr lang="sl-SI" sz="9800" dirty="0">
              <a:solidFill>
                <a:srgbClr val="FFC000"/>
              </a:solidFill>
              <a:latin typeface="Arial Black" pitchFamily="34" charset="0"/>
            </a:endParaRPr>
          </a:p>
          <a:p>
            <a:pPr marL="0" indent="0">
              <a:buNone/>
            </a:pPr>
            <a:r>
              <a:rPr lang="sl-SI" sz="9800" dirty="0">
                <a:solidFill>
                  <a:srgbClr val="FFC000"/>
                </a:solidFill>
                <a:latin typeface="Arial Black" pitchFamily="34" charset="0"/>
              </a:rPr>
              <a:t>Koruza lahko nadomesti tudi večino pšeničnih izdelkov</a:t>
            </a:r>
            <a:r>
              <a:rPr lang="sl-SI" dirty="0">
                <a:solidFill>
                  <a:srgbClr val="FFC000"/>
                </a:solidFill>
                <a:latin typeface="Arial Black" pitchFamily="34" charset="0"/>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85910">
            <a:off x="7246004" y="1534408"/>
            <a:ext cx="3168352" cy="20882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99167">
            <a:off x="4929355" y="2702190"/>
            <a:ext cx="3384376" cy="20682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40076">
            <a:off x="7301723" y="4153320"/>
            <a:ext cx="3122008" cy="208823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186638580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zultat iskanja slik za koruzno polj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969" y="0"/>
            <a:ext cx="948888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PoljeZBesedilom 4"/>
          <p:cNvSpPr txBox="1"/>
          <p:nvPr/>
        </p:nvSpPr>
        <p:spPr>
          <a:xfrm>
            <a:off x="2351584" y="548680"/>
            <a:ext cx="7704856" cy="2800767"/>
          </a:xfrm>
          <a:prstGeom prst="rect">
            <a:avLst/>
          </a:prstGeom>
          <a:noFill/>
        </p:spPr>
        <p:txBody>
          <a:bodyPr wrap="square" rtlCol="0">
            <a:spAutoFit/>
          </a:bodyPr>
          <a:lstStyle/>
          <a:p>
            <a:r>
              <a:rPr lang="sl-SI" sz="4400" dirty="0">
                <a:solidFill>
                  <a:schemeClr val="bg1"/>
                </a:solidFill>
                <a:latin typeface="Britannic Bold" pitchFamily="34" charset="0"/>
              </a:rPr>
              <a:t>Slovenski nazivi zanjo so še debeljača</a:t>
            </a:r>
            <a:r>
              <a:rPr lang="sl-SI" sz="4400" dirty="0" smtClean="0">
                <a:solidFill>
                  <a:schemeClr val="bg1"/>
                </a:solidFill>
                <a:latin typeface="Britannic Bold" pitchFamily="34" charset="0"/>
              </a:rPr>
              <a:t>, debelka, </a:t>
            </a:r>
            <a:r>
              <a:rPr lang="sl-SI" sz="4400" dirty="0" err="1" smtClean="0">
                <a:solidFill>
                  <a:schemeClr val="bg1"/>
                </a:solidFill>
                <a:latin typeface="Britannic Bold" pitchFamily="34" charset="0"/>
              </a:rPr>
              <a:t>sirk</a:t>
            </a:r>
            <a:r>
              <a:rPr lang="sl-SI" sz="4400" dirty="0" smtClean="0">
                <a:solidFill>
                  <a:schemeClr val="bg1"/>
                </a:solidFill>
                <a:latin typeface="Britannic Bold" pitchFamily="34" charset="0"/>
              </a:rPr>
              <a:t>, </a:t>
            </a:r>
            <a:r>
              <a:rPr lang="sl-SI" sz="4400" dirty="0" err="1" smtClean="0">
                <a:solidFill>
                  <a:schemeClr val="bg1"/>
                </a:solidFill>
                <a:latin typeface="Britannic Bold" pitchFamily="34" charset="0"/>
              </a:rPr>
              <a:t>sirklja</a:t>
            </a:r>
            <a:r>
              <a:rPr lang="sl-SI" sz="4400" dirty="0" smtClean="0">
                <a:solidFill>
                  <a:schemeClr val="bg1"/>
                </a:solidFill>
                <a:latin typeface="Britannic Bold" pitchFamily="34" charset="0"/>
              </a:rPr>
              <a:t>, turška </a:t>
            </a:r>
            <a:r>
              <a:rPr lang="sl-SI" sz="4400" dirty="0">
                <a:solidFill>
                  <a:schemeClr val="bg1"/>
                </a:solidFill>
                <a:latin typeface="Britannic Bold" pitchFamily="34" charset="0"/>
              </a:rPr>
              <a:t>pšenica</a:t>
            </a:r>
            <a:r>
              <a:rPr lang="sl-SI" sz="4400" dirty="0" smtClean="0">
                <a:solidFill>
                  <a:schemeClr val="bg1"/>
                </a:solidFill>
                <a:latin typeface="Britannic Bold" pitchFamily="34" charset="0"/>
              </a:rPr>
              <a:t>, </a:t>
            </a:r>
            <a:r>
              <a:rPr lang="sl-SI" sz="4400" dirty="0" err="1" smtClean="0">
                <a:solidFill>
                  <a:schemeClr val="bg1"/>
                </a:solidFill>
                <a:latin typeface="Britannic Bold" pitchFamily="34" charset="0"/>
              </a:rPr>
              <a:t>kukarca</a:t>
            </a:r>
            <a:r>
              <a:rPr lang="sl-SI" sz="4400" dirty="0">
                <a:solidFill>
                  <a:schemeClr val="bg1"/>
                </a:solidFill>
                <a:latin typeface="Britannic Bold" pitchFamily="34" charset="0"/>
              </a:rPr>
              <a:t>…</a:t>
            </a:r>
          </a:p>
        </p:txBody>
      </p:sp>
    </p:spTree>
    <p:extLst>
      <p:ext uri="{BB962C8B-B14F-4D97-AF65-F5344CB8AC3E}">
        <p14:creationId xmlns:p14="http://schemas.microsoft.com/office/powerpoint/2010/main" val="1044316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title"/>
          </p:nvPr>
        </p:nvSpPr>
        <p:spPr>
          <a:xfrm>
            <a:off x="1981200" y="274639"/>
            <a:ext cx="8229600" cy="561975"/>
          </a:xfrm>
        </p:spPr>
        <p:txBody>
          <a:bodyPr/>
          <a:lstStyle/>
          <a:p>
            <a:pPr eaLnBrk="1" hangingPunct="1"/>
            <a:r>
              <a:rPr lang="sl-SI" altLang="sl-SI" sz="2000" dirty="0" smtClean="0">
                <a:solidFill>
                  <a:srgbClr val="FF0000"/>
                </a:solidFill>
                <a:latin typeface="Monotype Corsiva" panose="03010101010201010101" pitchFamily="66" charset="0"/>
              </a:rPr>
              <a:t>OVES </a:t>
            </a:r>
            <a:r>
              <a:rPr lang="sl-SI" altLang="sl-SI" sz="2000" dirty="0" smtClean="0">
                <a:latin typeface="Monotype Corsiva" panose="03010101010201010101" pitchFamily="66" charset="0"/>
              </a:rPr>
              <a:t>- </a:t>
            </a:r>
            <a:r>
              <a:rPr lang="sl-SI" altLang="sl-SI" sz="2000" dirty="0" err="1" smtClean="0">
                <a:latin typeface="Monotype Corsiva" panose="03010101010201010101" pitchFamily="66" charset="0"/>
              </a:rPr>
              <a:t>Avena</a:t>
            </a:r>
            <a:r>
              <a:rPr lang="sl-SI" altLang="sl-SI" sz="2000" dirty="0" smtClean="0">
                <a:latin typeface="Monotype Corsiva" panose="03010101010201010101" pitchFamily="66" charset="0"/>
              </a:rPr>
              <a:t> </a:t>
            </a:r>
            <a:r>
              <a:rPr lang="sl-SI" altLang="sl-SI" sz="2000" dirty="0" err="1">
                <a:latin typeface="Monotype Corsiva" panose="03010101010201010101" pitchFamily="66" charset="0"/>
              </a:rPr>
              <a:t>sativa</a:t>
            </a:r>
            <a:endParaRPr lang="sl-SI" altLang="sl-SI" sz="2000" dirty="0">
              <a:latin typeface="Monotype Corsiva" panose="03010101010201010101" pitchFamily="66" charset="0"/>
            </a:endParaRPr>
          </a:p>
        </p:txBody>
      </p:sp>
      <p:sp>
        <p:nvSpPr>
          <p:cNvPr id="2051" name="Text Box 5"/>
          <p:cNvSpPr txBox="1">
            <a:spLocks noChangeArrowheads="1"/>
          </p:cNvSpPr>
          <p:nvPr/>
        </p:nvSpPr>
        <p:spPr bwMode="auto">
          <a:xfrm>
            <a:off x="1774825" y="1700214"/>
            <a:ext cx="87137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endParaRPr lang="sl-SI" altLang="sl-SI"/>
          </a:p>
        </p:txBody>
      </p:sp>
      <p:sp>
        <p:nvSpPr>
          <p:cNvPr id="2052" name="Text Box 6"/>
          <p:cNvSpPr txBox="1">
            <a:spLocks noChangeArrowheads="1"/>
          </p:cNvSpPr>
          <p:nvPr/>
        </p:nvSpPr>
        <p:spPr bwMode="auto">
          <a:xfrm>
            <a:off x="1847850" y="836613"/>
            <a:ext cx="84963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r>
              <a:rPr lang="sl-SI" altLang="sl-SI" sz="1600" dirty="0"/>
              <a:t>-Izvira iz vzhodne in jugovzhodne Azije</a:t>
            </a:r>
          </a:p>
          <a:p>
            <a:pPr eaLnBrk="1" hangingPunct="1">
              <a:spcBef>
                <a:spcPct val="50000"/>
              </a:spcBef>
            </a:pPr>
            <a:r>
              <a:rPr lang="sl-SI" altLang="sl-SI" sz="1600" dirty="0"/>
              <a:t>V Evropi se je razširil z zahoda in juga</a:t>
            </a:r>
            <a:r>
              <a:rPr lang="sl-SI" altLang="sl-SI" sz="1600" dirty="0" smtClean="0"/>
              <a:t>, znan </a:t>
            </a:r>
            <a:r>
              <a:rPr lang="sl-SI" altLang="sl-SI" sz="1600" dirty="0"/>
              <a:t>je tudi v Afriki.</a:t>
            </a:r>
          </a:p>
          <a:p>
            <a:pPr eaLnBrk="1" hangingPunct="1">
              <a:spcBef>
                <a:spcPct val="50000"/>
              </a:spcBef>
            </a:pPr>
            <a:r>
              <a:rPr lang="sl-SI" altLang="sl-SI" sz="1600" dirty="0"/>
              <a:t>V novi svet so ga prinesli šele </a:t>
            </a:r>
            <a:r>
              <a:rPr lang="sl-SI" altLang="sl-SI" sz="1600" dirty="0" smtClean="0"/>
              <a:t>osvajalci </a:t>
            </a:r>
            <a:r>
              <a:rPr lang="sl-SI" altLang="sl-SI" sz="1600" dirty="0"/>
              <a:t>in so ga za krušno moko uporabljali predvsem severnoameriški Indijanci.</a:t>
            </a:r>
          </a:p>
          <a:p>
            <a:pPr eaLnBrk="1" hangingPunct="1">
              <a:spcBef>
                <a:spcPct val="50000"/>
              </a:spcBef>
            </a:pPr>
            <a:r>
              <a:rPr lang="sl-SI" altLang="sl-SI" sz="1600" dirty="0"/>
              <a:t>O njemu se je govorilo že v 4.st.pr.n.št. V Grčiji.</a:t>
            </a:r>
          </a:p>
          <a:p>
            <a:pPr eaLnBrk="1" hangingPunct="1">
              <a:spcBef>
                <a:spcPct val="50000"/>
              </a:spcBef>
            </a:pPr>
            <a:r>
              <a:rPr lang="sl-SI" altLang="sl-SI" sz="1600" dirty="0" smtClean="0"/>
              <a:t>- Na </a:t>
            </a:r>
            <a:r>
              <a:rPr lang="sl-SI" altLang="sl-SI" sz="1600" dirty="0"/>
              <a:t>Škotskem je bil hrana revnih, pri bogatih Angležih pa kot krma za konje.</a:t>
            </a:r>
          </a:p>
          <a:p>
            <a:pPr eaLnBrk="1" hangingPunct="1">
              <a:spcBef>
                <a:spcPct val="50000"/>
              </a:spcBef>
            </a:pPr>
            <a:r>
              <a:rPr lang="sl-SI" altLang="sl-SI" sz="1600" dirty="0" smtClean="0"/>
              <a:t>- Je </a:t>
            </a:r>
            <a:r>
              <a:rPr lang="sl-SI" altLang="sl-SI" sz="1600" dirty="0"/>
              <a:t>zelo priljubljen, saj ga meljejo v moko ter iz njega izdelujejo več vrst kosmičev in ovseno kašo.</a:t>
            </a:r>
          </a:p>
          <a:p>
            <a:pPr eaLnBrk="1" hangingPunct="1">
              <a:spcBef>
                <a:spcPct val="50000"/>
              </a:spcBef>
            </a:pPr>
            <a:r>
              <a:rPr lang="sl-SI" altLang="sl-SI" sz="1600" dirty="0" smtClean="0"/>
              <a:t>- Že </a:t>
            </a:r>
            <a:r>
              <a:rPr lang="sl-SI" altLang="sl-SI" sz="1600" dirty="0"/>
              <a:t>zelo dolgo je znan kot zdrava in lahko prebavljiva hrana. Dietna kuhinja ga priporoča v krepilnih dietah in pri obolenjih prebavil.</a:t>
            </a:r>
          </a:p>
        </p:txBody>
      </p:sp>
      <p:sp>
        <p:nvSpPr>
          <p:cNvPr id="2053" name="Oval 7"/>
          <p:cNvSpPr>
            <a:spLocks noChangeArrowheads="1"/>
          </p:cNvSpPr>
          <p:nvPr/>
        </p:nvSpPr>
        <p:spPr bwMode="auto">
          <a:xfrm>
            <a:off x="4440238" y="4365625"/>
            <a:ext cx="2952750" cy="13668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algn="ctr" eaLnBrk="1" hangingPunct="1"/>
            <a:r>
              <a:rPr lang="sl-SI" altLang="sl-SI"/>
              <a:t>Hranilne </a:t>
            </a:r>
          </a:p>
          <a:p>
            <a:pPr algn="ctr" eaLnBrk="1" hangingPunct="1"/>
            <a:r>
              <a:rPr lang="sl-SI" altLang="sl-SI"/>
              <a:t>snovi</a:t>
            </a:r>
          </a:p>
        </p:txBody>
      </p:sp>
      <p:sp>
        <p:nvSpPr>
          <p:cNvPr id="2054" name="Text Box 9"/>
          <p:cNvSpPr txBox="1">
            <a:spLocks noChangeArrowheads="1"/>
          </p:cNvSpPr>
          <p:nvPr/>
        </p:nvSpPr>
        <p:spPr bwMode="auto">
          <a:xfrm>
            <a:off x="2351088" y="3933826"/>
            <a:ext cx="20891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r>
              <a:rPr lang="sl-SI" altLang="sl-SI" sz="2000" b="1"/>
              <a:t>Beljakovine</a:t>
            </a:r>
          </a:p>
          <a:p>
            <a:pPr eaLnBrk="1" hangingPunct="1">
              <a:spcBef>
                <a:spcPct val="50000"/>
              </a:spcBef>
            </a:pPr>
            <a:r>
              <a:rPr lang="sl-SI" altLang="sl-SI" sz="2000" b="1"/>
              <a:t>    12,6%</a:t>
            </a:r>
          </a:p>
        </p:txBody>
      </p:sp>
      <p:sp>
        <p:nvSpPr>
          <p:cNvPr id="2055" name="Text Box 11"/>
          <p:cNvSpPr txBox="1">
            <a:spLocks noChangeArrowheads="1"/>
          </p:cNvSpPr>
          <p:nvPr/>
        </p:nvSpPr>
        <p:spPr bwMode="auto">
          <a:xfrm>
            <a:off x="4440239" y="5949950"/>
            <a:ext cx="41036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endParaRPr lang="sl-SI" altLang="sl-SI"/>
          </a:p>
        </p:txBody>
      </p:sp>
      <p:sp>
        <p:nvSpPr>
          <p:cNvPr id="2056" name="Text Box 12"/>
          <p:cNvSpPr txBox="1">
            <a:spLocks noChangeArrowheads="1"/>
          </p:cNvSpPr>
          <p:nvPr/>
        </p:nvSpPr>
        <p:spPr bwMode="auto">
          <a:xfrm>
            <a:off x="3719514" y="5876926"/>
            <a:ext cx="49688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r>
              <a:rPr lang="sl-SI" altLang="sl-SI" sz="2000" b="1"/>
              <a:t>Ogljikovi hidrati</a:t>
            </a:r>
          </a:p>
          <a:p>
            <a:pPr eaLnBrk="1" hangingPunct="1">
              <a:spcBef>
                <a:spcPct val="50000"/>
              </a:spcBef>
            </a:pPr>
            <a:r>
              <a:rPr lang="sl-SI" altLang="sl-SI" sz="2000" b="1"/>
              <a:t>     62,9%</a:t>
            </a:r>
          </a:p>
        </p:txBody>
      </p:sp>
      <p:sp>
        <p:nvSpPr>
          <p:cNvPr id="2057" name="Text Box 14"/>
          <p:cNvSpPr txBox="1">
            <a:spLocks noChangeArrowheads="1"/>
          </p:cNvSpPr>
          <p:nvPr/>
        </p:nvSpPr>
        <p:spPr bwMode="auto">
          <a:xfrm>
            <a:off x="4656138" y="3500439"/>
            <a:ext cx="374491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r>
              <a:rPr lang="sl-SI" altLang="sl-SI" sz="2000" b="1"/>
              <a:t>Maščobe</a:t>
            </a:r>
          </a:p>
          <a:p>
            <a:pPr eaLnBrk="1" hangingPunct="1">
              <a:spcBef>
                <a:spcPct val="50000"/>
              </a:spcBef>
            </a:pPr>
            <a:r>
              <a:rPr lang="sl-SI" altLang="sl-SI" sz="2000" b="1"/>
              <a:t>    7,0%</a:t>
            </a:r>
          </a:p>
          <a:p>
            <a:pPr eaLnBrk="1" hangingPunct="1">
              <a:spcBef>
                <a:spcPct val="50000"/>
              </a:spcBef>
            </a:pPr>
            <a:endParaRPr lang="sl-SI" altLang="sl-SI" sz="2000" b="1"/>
          </a:p>
        </p:txBody>
      </p:sp>
      <p:sp>
        <p:nvSpPr>
          <p:cNvPr id="2058" name="Text Box 15"/>
          <p:cNvSpPr txBox="1">
            <a:spLocks noChangeArrowheads="1"/>
          </p:cNvSpPr>
          <p:nvPr/>
        </p:nvSpPr>
        <p:spPr bwMode="auto">
          <a:xfrm>
            <a:off x="7464426" y="4076701"/>
            <a:ext cx="26638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r>
              <a:rPr lang="sl-SI" altLang="sl-SI" sz="2000" b="1"/>
              <a:t>Dietne vlaknine</a:t>
            </a:r>
          </a:p>
          <a:p>
            <a:pPr eaLnBrk="1" hangingPunct="1">
              <a:spcBef>
                <a:spcPct val="50000"/>
              </a:spcBef>
            </a:pPr>
            <a:r>
              <a:rPr lang="sl-SI" altLang="sl-SI" sz="2000" b="1"/>
              <a:t>        5,3%</a:t>
            </a:r>
          </a:p>
        </p:txBody>
      </p:sp>
      <p:sp>
        <p:nvSpPr>
          <p:cNvPr id="2059" name="Text Box 16"/>
          <p:cNvSpPr txBox="1">
            <a:spLocks noChangeArrowheads="1"/>
          </p:cNvSpPr>
          <p:nvPr/>
        </p:nvSpPr>
        <p:spPr bwMode="auto">
          <a:xfrm>
            <a:off x="7391400" y="5445125"/>
            <a:ext cx="29527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endParaRPr lang="sl-SI" altLang="sl-SI"/>
          </a:p>
        </p:txBody>
      </p:sp>
      <p:sp>
        <p:nvSpPr>
          <p:cNvPr id="2060" name="Text Box 17"/>
          <p:cNvSpPr txBox="1">
            <a:spLocks noChangeArrowheads="1"/>
          </p:cNvSpPr>
          <p:nvPr/>
        </p:nvSpPr>
        <p:spPr bwMode="auto">
          <a:xfrm>
            <a:off x="7464425" y="5589589"/>
            <a:ext cx="29527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Monotype Corsiva" panose="03010101010201010101" pitchFamily="66" charset="0"/>
                <a:cs typeface="Arial" panose="020B0604020202020204" pitchFamily="34" charset="0"/>
              </a:defRPr>
            </a:lvl1pPr>
            <a:lvl2pPr marL="742950" indent="-285750">
              <a:defRPr sz="3200">
                <a:solidFill>
                  <a:schemeClr val="tx1"/>
                </a:solidFill>
                <a:latin typeface="Monotype Corsiva" panose="03010101010201010101" pitchFamily="66" charset="0"/>
                <a:cs typeface="Arial" panose="020B0604020202020204" pitchFamily="34" charset="0"/>
              </a:defRPr>
            </a:lvl2pPr>
            <a:lvl3pPr marL="1143000" indent="-228600">
              <a:defRPr sz="3200">
                <a:solidFill>
                  <a:schemeClr val="tx1"/>
                </a:solidFill>
                <a:latin typeface="Monotype Corsiva" panose="03010101010201010101" pitchFamily="66" charset="0"/>
                <a:cs typeface="Arial" panose="020B0604020202020204" pitchFamily="34" charset="0"/>
              </a:defRPr>
            </a:lvl3pPr>
            <a:lvl4pPr marL="1600200" indent="-228600">
              <a:defRPr sz="3200">
                <a:solidFill>
                  <a:schemeClr val="tx1"/>
                </a:solidFill>
                <a:latin typeface="Monotype Corsiva" panose="03010101010201010101" pitchFamily="66" charset="0"/>
                <a:cs typeface="Arial" panose="020B0604020202020204" pitchFamily="34" charset="0"/>
              </a:defRPr>
            </a:lvl4pPr>
            <a:lvl5pPr marL="2057400" indent="-228600">
              <a:defRPr sz="3200">
                <a:solidFill>
                  <a:schemeClr val="tx1"/>
                </a:solidFill>
                <a:latin typeface="Monotype Corsiva" panose="03010101010201010101" pitchFamily="66"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Monotype Corsiva" panose="03010101010201010101" pitchFamily="66" charset="0"/>
                <a:cs typeface="Arial" panose="020B0604020202020204" pitchFamily="34" charset="0"/>
              </a:defRPr>
            </a:lvl9pPr>
          </a:lstStyle>
          <a:p>
            <a:pPr eaLnBrk="1" hangingPunct="1">
              <a:spcBef>
                <a:spcPct val="50000"/>
              </a:spcBef>
            </a:pPr>
            <a:r>
              <a:rPr lang="sl-SI" altLang="sl-SI" sz="2000" b="1"/>
              <a:t>Mineralne snovi</a:t>
            </a:r>
          </a:p>
          <a:p>
            <a:pPr eaLnBrk="1" hangingPunct="1">
              <a:spcBef>
                <a:spcPct val="50000"/>
              </a:spcBef>
            </a:pPr>
            <a:r>
              <a:rPr lang="sl-SI" altLang="sl-SI" sz="2000" b="1"/>
              <a:t>         2,8%</a:t>
            </a:r>
          </a:p>
          <a:p>
            <a:pPr eaLnBrk="1" hangingPunct="1">
              <a:spcBef>
                <a:spcPct val="50000"/>
              </a:spcBef>
            </a:pPr>
            <a:endParaRPr lang="sl-SI" altLang="sl-SI" sz="2000" b="1"/>
          </a:p>
        </p:txBody>
      </p:sp>
      <p:sp>
        <p:nvSpPr>
          <p:cNvPr id="2061" name="Line 20"/>
          <p:cNvSpPr>
            <a:spLocks noChangeShapeType="1"/>
          </p:cNvSpPr>
          <p:nvPr/>
        </p:nvSpPr>
        <p:spPr bwMode="auto">
          <a:xfrm flipH="1" flipV="1">
            <a:off x="3503614" y="4437063"/>
            <a:ext cx="9366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062" name="Line 21"/>
          <p:cNvSpPr>
            <a:spLocks noChangeShapeType="1"/>
          </p:cNvSpPr>
          <p:nvPr/>
        </p:nvSpPr>
        <p:spPr bwMode="auto">
          <a:xfrm flipH="1">
            <a:off x="4511676" y="5589588"/>
            <a:ext cx="576263"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063" name="Line 22"/>
          <p:cNvSpPr>
            <a:spLocks noChangeShapeType="1"/>
          </p:cNvSpPr>
          <p:nvPr/>
        </p:nvSpPr>
        <p:spPr bwMode="auto">
          <a:xfrm>
            <a:off x="6743701" y="5661025"/>
            <a:ext cx="792163"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064" name="Line 23"/>
          <p:cNvSpPr>
            <a:spLocks noChangeShapeType="1"/>
          </p:cNvSpPr>
          <p:nvPr/>
        </p:nvSpPr>
        <p:spPr bwMode="auto">
          <a:xfrm flipH="1" flipV="1">
            <a:off x="5519738" y="4076701"/>
            <a:ext cx="144462"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sp>
        <p:nvSpPr>
          <p:cNvPr id="2065" name="Line 24"/>
          <p:cNvSpPr>
            <a:spLocks noChangeShapeType="1"/>
          </p:cNvSpPr>
          <p:nvPr/>
        </p:nvSpPr>
        <p:spPr bwMode="auto">
          <a:xfrm flipV="1">
            <a:off x="7319963" y="4437063"/>
            <a:ext cx="3603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sl-SI"/>
          </a:p>
        </p:txBody>
      </p:sp>
      <p:pic>
        <p:nvPicPr>
          <p:cNvPr id="2066" name="Picture 25" descr="ov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9" y="0"/>
            <a:ext cx="25796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6" descr="ov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5084764"/>
            <a:ext cx="2051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7593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260973"/>
            <a:ext cx="9144000" cy="944976"/>
          </a:xfrm>
        </p:spPr>
        <p:txBody>
          <a:bodyPr/>
          <a:lstStyle/>
          <a:p>
            <a:r>
              <a:rPr lang="sl-SI" b="1" dirty="0">
                <a:solidFill>
                  <a:srgbClr val="92D050"/>
                </a:solidFill>
              </a:rPr>
              <a:t>RŽ</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891" y="1205949"/>
            <a:ext cx="3240001" cy="2160000"/>
          </a:xfrm>
          <a:prstGeom prst="rect">
            <a:avLst/>
          </a:prstGeo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892" y="1205949"/>
            <a:ext cx="2160000" cy="2160000"/>
          </a:xfrm>
          <a:prstGeom prst="rect">
            <a:avLst/>
          </a:prstGeom>
        </p:spPr>
      </p:pic>
      <p:pic>
        <p:nvPicPr>
          <p:cNvPr id="7" name="Slika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1308" y="4086640"/>
            <a:ext cx="3060000" cy="3060000"/>
          </a:xfrm>
          <a:prstGeom prst="rect">
            <a:avLst/>
          </a:prstGeom>
        </p:spPr>
      </p:pic>
      <p:pic>
        <p:nvPicPr>
          <p:cNvPr id="9" name="Slika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1892" y="1205949"/>
            <a:ext cx="2658299" cy="2160000"/>
          </a:xfrm>
          <a:prstGeom prst="rect">
            <a:avLst/>
          </a:prstGeom>
        </p:spPr>
      </p:pic>
      <p:pic>
        <p:nvPicPr>
          <p:cNvPr id="10" name="Slika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70191" y="1205949"/>
            <a:ext cx="2726211" cy="2160000"/>
          </a:xfrm>
          <a:prstGeom prst="rect">
            <a:avLst/>
          </a:prstGeom>
        </p:spPr>
      </p:pic>
      <p:sp>
        <p:nvSpPr>
          <p:cNvPr id="11" name="PoljeZBesedilom 10"/>
          <p:cNvSpPr txBox="1"/>
          <p:nvPr/>
        </p:nvSpPr>
        <p:spPr>
          <a:xfrm>
            <a:off x="870917" y="3670853"/>
            <a:ext cx="9041709" cy="2554545"/>
          </a:xfrm>
          <a:prstGeom prst="rect">
            <a:avLst/>
          </a:prstGeom>
          <a:noFill/>
        </p:spPr>
        <p:txBody>
          <a:bodyPr wrap="square" rtlCol="0">
            <a:spAutoFit/>
          </a:bodyPr>
          <a:lstStyle/>
          <a:p>
            <a:pPr algn="just"/>
            <a:r>
              <a:rPr lang="sl-SI" sz="2000" dirty="0">
                <a:latin typeface="Arial" panose="020B0604020202020204" pitchFamily="34" charset="0"/>
                <a:cs typeface="Arial" panose="020B0604020202020204" pitchFamily="34" charset="0"/>
              </a:rPr>
              <a:t>Rž je krušno žito iz družine trav, sorodno ječmenu in pšenici. V Sloveniji, kjer je drugo najpomembnejše krušno žito, najbolje uspeva na peščeni in ilovnati podlagi, odporna pa je proti suši in zmrzali. Rž se uporablja predvsem za človekovo prehrano, poleg prehrane se uporablja tudi za živalsko krmo in kot industrijsko rastlino. Praženo rženo seme je dober kavni nadomestek. Rž je izjemno lahko prebavljiva, zaradi manjše vsebnosti škroba pa je zelo primerna za ljudi s sladkorno boleznijo. Rž spada med temna žita. Iz nje spečemo ržen kruh, ki ima rahlo kiselkast okus.</a:t>
            </a:r>
          </a:p>
        </p:txBody>
      </p:sp>
    </p:spTree>
    <p:extLst>
      <p:ext uri="{BB962C8B-B14F-4D97-AF65-F5344CB8AC3E}">
        <p14:creationId xmlns:p14="http://schemas.microsoft.com/office/powerpoint/2010/main" val="187114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07067" y="4005116"/>
            <a:ext cx="7766936" cy="45719"/>
          </a:xfrm>
        </p:spPr>
        <p:txBody>
          <a:bodyPr/>
          <a:lstStyle/>
          <a:p>
            <a:r>
              <a:rPr lang="sl-SI" sz="1600" dirty="0" smtClean="0"/>
              <a:t/>
            </a:r>
            <a:br>
              <a:rPr lang="sl-SI" sz="1600" dirty="0" smtClean="0"/>
            </a:br>
            <a:r>
              <a:rPr lang="sl-SI" sz="1600" dirty="0"/>
              <a:t/>
            </a:r>
            <a:br>
              <a:rPr lang="sl-SI" sz="1600" dirty="0"/>
            </a:br>
            <a:r>
              <a:rPr lang="sl-SI" sz="1600" dirty="0" smtClean="0"/>
              <a:t>Pšenica </a:t>
            </a:r>
            <a:r>
              <a:rPr lang="sl-SI" sz="1600" dirty="0"/>
              <a:t>ima zrno, korenine, bil, list in klas. Zrno je ploščato eliptične oblike. Ločimo jih na jajčasto, narobe jajčasto in eliptično različico. Za pšenico so značilne šopaste in načeloma ne globoke korenine odvisno pač od vrste in strukture tal. Bil je tanko stebelce z odebeljenimi ojačitvami-kolenci. List sestavljajo 4 glavni deli: listna nožica, dve ušesci, dva jezička in listna ploskev. Klas tvorijo enostavna socvetja imenovana klaski, ki jih nosi klasno </a:t>
            </a:r>
            <a:r>
              <a:rPr lang="sl-SI" sz="1600" dirty="0" smtClean="0"/>
              <a:t>vrteno. Od 2011 </a:t>
            </a:r>
            <a:r>
              <a:rPr lang="sl-SI" sz="1600" dirty="0"/>
              <a:t>je največja pridelovalka </a:t>
            </a:r>
            <a:r>
              <a:rPr lang="sl-SI" sz="1600" dirty="0" smtClean="0"/>
              <a:t>Kitajska</a:t>
            </a:r>
            <a:r>
              <a:rPr lang="sl-SI" dirty="0" smtClean="0"/>
              <a:t> </a:t>
            </a:r>
            <a:endParaRPr lang="sl-SI" dirty="0"/>
          </a:p>
        </p:txBody>
      </p:sp>
      <p:pic>
        <p:nvPicPr>
          <p:cNvPr id="4" name="Slika 3"/>
          <p:cNvPicPr/>
          <p:nvPr/>
        </p:nvPicPr>
        <p:blipFill>
          <a:blip r:embed="rId2">
            <a:extLst>
              <a:ext uri="{28A0092B-C50C-407E-A947-70E740481C1C}">
                <a14:useLocalDpi xmlns:a14="http://schemas.microsoft.com/office/drawing/2010/main" val="0"/>
              </a:ext>
            </a:extLst>
          </a:blip>
          <a:srcRect/>
          <a:stretch>
            <a:fillRect/>
          </a:stretch>
        </p:blipFill>
        <p:spPr bwMode="auto">
          <a:xfrm>
            <a:off x="288272" y="3205261"/>
            <a:ext cx="5290185" cy="3526790"/>
          </a:xfrm>
          <a:prstGeom prst="rect">
            <a:avLst/>
          </a:prstGeom>
          <a:noFill/>
          <a:ln>
            <a:noFill/>
          </a:ln>
        </p:spPr>
      </p:pic>
    </p:spTree>
    <p:extLst>
      <p:ext uri="{BB962C8B-B14F-4D97-AF65-F5344CB8AC3E}">
        <p14:creationId xmlns:p14="http://schemas.microsoft.com/office/powerpoint/2010/main" val="33074829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normAutofit fontScale="90000"/>
          </a:bodyPr>
          <a:lstStyle/>
          <a:p>
            <a:r>
              <a:rPr lang="sl-SI" sz="6600" dirty="0" smtClean="0"/>
              <a:t>Pira</a:t>
            </a:r>
            <a:r>
              <a:rPr lang="sl-SI" sz="3200" dirty="0" smtClean="0"/>
              <a:t/>
            </a:r>
            <a:br>
              <a:rPr lang="sl-SI" sz="3200" dirty="0" smtClean="0"/>
            </a:br>
            <a:r>
              <a:rPr lang="sl-SI" sz="3100" dirty="0">
                <a:solidFill>
                  <a:srgbClr val="222222"/>
                </a:solidFill>
                <a:latin typeface="Verdana" panose="020B0604030504040204" pitchFamily="34" charset="0"/>
              </a:rPr>
              <a:t>Stara zvrst pšenice spada med prve gojene </a:t>
            </a:r>
            <a:r>
              <a:rPr lang="sl-SI" sz="3100" b="1" dirty="0">
                <a:solidFill>
                  <a:srgbClr val="009907"/>
                </a:solidFill>
                <a:latin typeface="Verdana" panose="020B0604030504040204" pitchFamily="34" charset="0"/>
                <a:hlinkClick r:id="rId2" tooltip="žitarice v prehrani"/>
              </a:rPr>
              <a:t>žitarice</a:t>
            </a:r>
            <a:r>
              <a:rPr lang="sl-SI" sz="3100" dirty="0">
                <a:solidFill>
                  <a:srgbClr val="222222"/>
                </a:solidFill>
                <a:latin typeface="Verdana" panose="020B0604030504040204" pitchFamily="34" charset="0"/>
              </a:rPr>
              <a:t> in mnogi arheologi ji pripisujejo uporabo, ki sega krepko v čas pred celo 10 tisoč leti. </a:t>
            </a:r>
            <a:r>
              <a:rPr lang="sl-SI" sz="3100" dirty="0"/>
              <a:t/>
            </a:r>
            <a:br>
              <a:rPr lang="sl-SI" sz="3100" dirty="0"/>
            </a:br>
            <a:r>
              <a:rPr lang="sl-SI" sz="3100" dirty="0" smtClean="0"/>
              <a:t/>
            </a:r>
            <a:br>
              <a:rPr lang="sl-SI" sz="3100" dirty="0" smtClean="0"/>
            </a:br>
            <a:r>
              <a:rPr lang="sl-SI" sz="3200" dirty="0"/>
              <a:t/>
            </a:r>
            <a:br>
              <a:rPr lang="sl-SI" sz="3200" dirty="0"/>
            </a:br>
            <a:endParaRPr lang="sl-SI" sz="3200" dirty="0"/>
          </a:p>
        </p:txBody>
      </p:sp>
      <p:sp>
        <p:nvSpPr>
          <p:cNvPr id="3" name="Podnaslov 2"/>
          <p:cNvSpPr>
            <a:spLocks noGrp="1"/>
          </p:cNvSpPr>
          <p:nvPr>
            <p:ph type="subTitle" idx="1"/>
          </p:nvPr>
        </p:nvSpPr>
        <p:spPr>
          <a:xfrm>
            <a:off x="1154955" y="4777380"/>
            <a:ext cx="8825658" cy="1742292"/>
          </a:xfrm>
        </p:spPr>
        <p:txBody>
          <a:bodyPr>
            <a:normAutofit/>
          </a:bodyPr>
          <a:lstStyle/>
          <a:p>
            <a:r>
              <a:rPr lang="sl-SI" dirty="0">
                <a:solidFill>
                  <a:srgbClr val="222222"/>
                </a:solidFill>
                <a:latin typeface="Verdana" panose="020B0604030504040204" pitchFamily="34" charset="0"/>
              </a:rPr>
              <a:t>Zanimivo je, da je pira prastara zvrst pšenice, pri nas pa se o njeni uporabi vseeno ne ve veliko, vsaj ne dovolj. Glede na to, da jo prištevamo med prvotna žita in da ima veliko pozitivnih učinkov na telo, ni presenetljivo, da v gonji za zdravim življenjem zdaj končno iščemo tudi njeno pomoč.</a:t>
            </a:r>
            <a:endParaRPr lang="sl-SI" dirty="0">
              <a:solidFill>
                <a:schemeClr val="tx2">
                  <a:lumMod val="25000"/>
                </a:schemeClr>
              </a:solidFill>
            </a:endParaRPr>
          </a:p>
        </p:txBody>
      </p:sp>
      <p:sp>
        <p:nvSpPr>
          <p:cNvPr id="4" name="AutoShape 2" descr="Rezultat iskanja slik za pira"/>
          <p:cNvSpPr>
            <a:spLocks noChangeAspect="1" noChangeArrowheads="1"/>
          </p:cNvSpPr>
          <p:nvPr/>
        </p:nvSpPr>
        <p:spPr bwMode="auto">
          <a:xfrm>
            <a:off x="155575" y="-846138"/>
            <a:ext cx="1600200" cy="1771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l-SI"/>
          </a:p>
        </p:txBody>
      </p:sp>
      <p:pic>
        <p:nvPicPr>
          <p:cNvPr id="5" name="Slika 4"/>
          <p:cNvPicPr>
            <a:picLocks noChangeAspect="1"/>
          </p:cNvPicPr>
          <p:nvPr/>
        </p:nvPicPr>
        <p:blipFill>
          <a:blip r:embed="rId3"/>
          <a:stretch>
            <a:fillRect/>
          </a:stretch>
        </p:blipFill>
        <p:spPr>
          <a:xfrm>
            <a:off x="10123932" y="4591431"/>
            <a:ext cx="1600200" cy="1771650"/>
          </a:xfrm>
          <a:prstGeom prst="rect">
            <a:avLst/>
          </a:prstGeom>
        </p:spPr>
      </p:pic>
      <p:pic>
        <p:nvPicPr>
          <p:cNvPr id="6" name="Slika 5"/>
          <p:cNvPicPr>
            <a:picLocks noChangeAspect="1"/>
          </p:cNvPicPr>
          <p:nvPr/>
        </p:nvPicPr>
        <p:blipFill>
          <a:blip r:embed="rId4"/>
          <a:stretch>
            <a:fillRect/>
          </a:stretch>
        </p:blipFill>
        <p:spPr>
          <a:xfrm>
            <a:off x="9427464" y="2595752"/>
            <a:ext cx="2660904" cy="1995678"/>
          </a:xfrm>
          <a:prstGeom prst="rect">
            <a:avLst/>
          </a:prstGeom>
        </p:spPr>
      </p:pic>
    </p:spTree>
    <p:extLst>
      <p:ext uri="{BB962C8B-B14F-4D97-AF65-F5344CB8AC3E}">
        <p14:creationId xmlns:p14="http://schemas.microsoft.com/office/powerpoint/2010/main" val="1061468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solidFill>
                  <a:srgbClr val="303030"/>
                </a:solidFill>
                <a:latin typeface="Georgia" panose="02040502050405020303" pitchFamily="18" charset="0"/>
              </a:rPr>
              <a:t>              </a:t>
            </a:r>
            <a:r>
              <a:rPr lang="sl-SI" sz="8800" dirty="0">
                <a:solidFill>
                  <a:srgbClr val="303030"/>
                </a:solidFill>
                <a:latin typeface="Georgia" panose="02040502050405020303" pitchFamily="18" charset="0"/>
              </a:rPr>
              <a:t>Luščenje pire </a:t>
            </a:r>
            <a:r>
              <a:rPr lang="sl-SI" sz="8800" dirty="0" smtClean="0">
                <a:solidFill>
                  <a:srgbClr val="303030"/>
                </a:solidFill>
                <a:latin typeface="Georgia" panose="02040502050405020303" pitchFamily="18" charset="0"/>
              </a:rPr>
              <a:t>             </a:t>
            </a:r>
            <a:r>
              <a:rPr lang="sl-SI" sz="8000" dirty="0">
                <a:solidFill>
                  <a:srgbClr val="303030"/>
                </a:solidFill>
                <a:latin typeface="Georgia" panose="02040502050405020303" pitchFamily="18" charset="0"/>
              </a:rPr>
              <a:t/>
            </a:r>
            <a:br>
              <a:rPr lang="sl-SI" sz="8000" dirty="0">
                <a:solidFill>
                  <a:srgbClr val="303030"/>
                </a:solidFill>
                <a:latin typeface="Georgia" panose="02040502050405020303" pitchFamily="18" charset="0"/>
              </a:rPr>
            </a:br>
            <a:r>
              <a:rPr lang="sl-SI" dirty="0">
                <a:solidFill>
                  <a:srgbClr val="303030"/>
                </a:solidFill>
                <a:latin typeface="Georgia" panose="02040502050405020303" pitchFamily="18" charset="0"/>
              </a:rPr>
              <a:t/>
            </a:r>
            <a:br>
              <a:rPr lang="sl-SI" dirty="0">
                <a:solidFill>
                  <a:srgbClr val="303030"/>
                </a:solidFill>
                <a:latin typeface="Georgia" panose="02040502050405020303" pitchFamily="18" charset="0"/>
              </a:rPr>
            </a:br>
            <a:r>
              <a:rPr lang="sl-SI" sz="3200" dirty="0">
                <a:solidFill>
                  <a:srgbClr val="303030"/>
                </a:solidFill>
                <a:latin typeface="Droid Serif"/>
              </a:rPr>
              <a:t>Pira je prav posebno žito. V nasprotju s pšenico pire skozi </a:t>
            </a:r>
            <a:r>
              <a:rPr lang="sl-SI" sz="3200" dirty="0" smtClean="0">
                <a:solidFill>
                  <a:srgbClr val="303030"/>
                </a:solidFill>
                <a:latin typeface="Droid Serif"/>
              </a:rPr>
              <a:t>stoletja </a:t>
            </a:r>
            <a:r>
              <a:rPr lang="sl-SI" sz="3200" dirty="0">
                <a:solidFill>
                  <a:srgbClr val="303030"/>
                </a:solidFill>
                <a:latin typeface="Droid Serif"/>
              </a:rPr>
              <a:t>niso selekcionirali in se je zato ohranila v svoji prvotni </a:t>
            </a:r>
            <a:r>
              <a:rPr lang="sl-SI" sz="3200" dirty="0" smtClean="0">
                <a:solidFill>
                  <a:srgbClr val="303030"/>
                </a:solidFill>
                <a:latin typeface="Droid Serif"/>
              </a:rPr>
              <a:t>obliki.</a:t>
            </a:r>
            <a:endParaRPr lang="sl-SI" sz="3200" dirty="0"/>
          </a:p>
        </p:txBody>
      </p:sp>
      <p:pic>
        <p:nvPicPr>
          <p:cNvPr id="5" name="Označba mesta vsebine 4"/>
          <p:cNvPicPr>
            <a:picLocks noGrp="1" noChangeAspect="1"/>
          </p:cNvPicPr>
          <p:nvPr>
            <p:ph idx="1"/>
          </p:nvPr>
        </p:nvPicPr>
        <p:blipFill>
          <a:blip r:embed="rId2"/>
          <a:stretch>
            <a:fillRect/>
          </a:stretch>
        </p:blipFill>
        <p:spPr>
          <a:xfrm>
            <a:off x="8508664" y="4724401"/>
            <a:ext cx="3793064" cy="2133599"/>
          </a:xfrm>
          <a:prstGeom prst="rect">
            <a:avLst/>
          </a:prstGeom>
        </p:spPr>
      </p:pic>
      <p:sp>
        <p:nvSpPr>
          <p:cNvPr id="6" name="Pravokotnik 5"/>
          <p:cNvSpPr/>
          <p:nvPr/>
        </p:nvSpPr>
        <p:spPr>
          <a:xfrm>
            <a:off x="457200" y="4056748"/>
            <a:ext cx="7260336" cy="1569660"/>
          </a:xfrm>
          <a:prstGeom prst="rect">
            <a:avLst/>
          </a:prstGeom>
        </p:spPr>
        <p:txBody>
          <a:bodyPr wrap="square">
            <a:spAutoFit/>
          </a:bodyPr>
          <a:lstStyle/>
          <a:p>
            <a:r>
              <a:rPr lang="sl-SI" sz="3200" dirty="0">
                <a:solidFill>
                  <a:srgbClr val="303030"/>
                </a:solidFill>
                <a:latin typeface="Droid Serif"/>
              </a:rPr>
              <a:t> Posebna je tudi zaradi luščine, ki zrno pire ščiti vse do predelave. Zrno je zato zaščiteno pred zunanjimi vplivi. </a:t>
            </a:r>
            <a:endParaRPr lang="sl-SI" sz="3200" dirty="0"/>
          </a:p>
        </p:txBody>
      </p:sp>
    </p:spTree>
    <p:extLst>
      <p:ext uri="{BB962C8B-B14F-4D97-AF65-F5344CB8AC3E}">
        <p14:creationId xmlns:p14="http://schemas.microsoft.com/office/powerpoint/2010/main" val="4043988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t>
            </a:r>
            <a:r>
              <a:rPr lang="sl-SI" sz="6600" dirty="0" smtClean="0"/>
              <a:t>žetev</a:t>
            </a:r>
            <a:r>
              <a:rPr lang="sl-SI" dirty="0" smtClean="0"/>
              <a:t> </a:t>
            </a:r>
            <a:r>
              <a:rPr lang="sl-SI" sz="6600" dirty="0" smtClean="0"/>
              <a:t>pire </a:t>
            </a:r>
          </a:p>
        </p:txBody>
      </p:sp>
      <p:pic>
        <p:nvPicPr>
          <p:cNvPr id="9" name="Slika 8"/>
          <p:cNvPicPr>
            <a:picLocks noChangeAspect="1"/>
          </p:cNvPicPr>
          <p:nvPr/>
        </p:nvPicPr>
        <p:blipFill>
          <a:blip r:embed="rId2"/>
          <a:stretch>
            <a:fillRect/>
          </a:stretch>
        </p:blipFill>
        <p:spPr>
          <a:xfrm>
            <a:off x="7715250" y="2052918"/>
            <a:ext cx="2466975" cy="1847850"/>
          </a:xfrm>
          <a:prstGeom prst="rect">
            <a:avLst/>
          </a:prstGeom>
        </p:spPr>
      </p:pic>
      <p:cxnSp>
        <p:nvCxnSpPr>
          <p:cNvPr id="11" name="Kolenski povezovalnik 10"/>
          <p:cNvCxnSpPr/>
          <p:nvPr/>
        </p:nvCxnSpPr>
        <p:spPr>
          <a:xfrm>
            <a:off x="4059936" y="2752344"/>
            <a:ext cx="3655314" cy="948499"/>
          </a:xfrm>
          <a:prstGeom prst="bentConnector3">
            <a:avLst>
              <a:gd name="adj1" fmla="val -7983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Označba mesta vsebine 12"/>
          <p:cNvSpPr>
            <a:spLocks noGrp="1"/>
          </p:cNvSpPr>
          <p:nvPr>
            <p:ph idx="1"/>
          </p:nvPr>
        </p:nvSpPr>
        <p:spPr>
          <a:xfrm>
            <a:off x="1235684" y="2052918"/>
            <a:ext cx="8946541" cy="4195481"/>
          </a:xfrm>
        </p:spPr>
        <p:txBody>
          <a:bodyPr>
            <a:normAutofit/>
          </a:bodyPr>
          <a:lstStyle/>
          <a:p>
            <a:pPr marL="0" indent="0">
              <a:buNone/>
            </a:pPr>
            <a:endParaRPr lang="sl-SI" sz="3600" dirty="0" smtClean="0"/>
          </a:p>
          <a:p>
            <a:pPr marL="0" indent="0">
              <a:buNone/>
            </a:pPr>
            <a:r>
              <a:rPr lang="sl-SI" sz="3600" dirty="0" smtClean="0"/>
              <a:t>srp za žetev </a:t>
            </a:r>
          </a:p>
          <a:p>
            <a:pPr marL="0" indent="0">
              <a:buNone/>
            </a:pPr>
            <a:endParaRPr lang="sl-SI" sz="3600" dirty="0"/>
          </a:p>
          <a:p>
            <a:pPr marL="0" indent="0">
              <a:buNone/>
            </a:pPr>
            <a:endParaRPr lang="sl-SI" sz="3600" dirty="0" smtClean="0"/>
          </a:p>
          <a:p>
            <a:pPr marL="0" indent="0">
              <a:buNone/>
            </a:pPr>
            <a:r>
              <a:rPr lang="sl-SI" sz="3600" dirty="0" err="1" smtClean="0"/>
              <a:t>kombanj</a:t>
            </a:r>
            <a:endParaRPr lang="sl-SI" sz="3600" dirty="0"/>
          </a:p>
        </p:txBody>
      </p:sp>
      <p:cxnSp>
        <p:nvCxnSpPr>
          <p:cNvPr id="16" name="Kolenski povezovalnik 15"/>
          <p:cNvCxnSpPr/>
          <p:nvPr/>
        </p:nvCxnSpPr>
        <p:spPr>
          <a:xfrm>
            <a:off x="3118104" y="4864608"/>
            <a:ext cx="3822192" cy="1051560"/>
          </a:xfrm>
          <a:prstGeom prst="bentConnector3">
            <a:avLst>
              <a:gd name="adj1" fmla="val -48325"/>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Slika 24"/>
          <p:cNvPicPr>
            <a:picLocks noChangeAspect="1"/>
          </p:cNvPicPr>
          <p:nvPr/>
        </p:nvPicPr>
        <p:blipFill>
          <a:blip r:embed="rId3"/>
          <a:stretch>
            <a:fillRect/>
          </a:stretch>
        </p:blipFill>
        <p:spPr>
          <a:xfrm>
            <a:off x="7525512" y="4400269"/>
            <a:ext cx="3061526" cy="2296145"/>
          </a:xfrm>
          <a:prstGeom prst="rect">
            <a:avLst/>
          </a:prstGeom>
        </p:spPr>
      </p:pic>
    </p:spTree>
    <p:extLst>
      <p:ext uri="{BB962C8B-B14F-4D97-AF65-F5344CB8AC3E}">
        <p14:creationId xmlns:p14="http://schemas.microsoft.com/office/powerpoint/2010/main" val="2401898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207568" y="404665"/>
            <a:ext cx="7772400" cy="1152127"/>
          </a:xfrm>
        </p:spPr>
        <p:txBody>
          <a:bodyPr/>
          <a:lstStyle/>
          <a:p>
            <a:r>
              <a:rPr lang="sl-SI" dirty="0" smtClean="0">
                <a:solidFill>
                  <a:srgbClr val="FF0000"/>
                </a:solidFill>
                <a:latin typeface="Algerian" pitchFamily="82" charset="0"/>
              </a:rPr>
              <a:t>AJDA</a:t>
            </a:r>
            <a:endParaRPr lang="sl-SI" dirty="0">
              <a:solidFill>
                <a:srgbClr val="FF0000"/>
              </a:solidFill>
              <a:latin typeface="Algerian" pitchFamily="82" charset="0"/>
            </a:endParaRPr>
          </a:p>
        </p:txBody>
      </p:sp>
      <p:sp>
        <p:nvSpPr>
          <p:cNvPr id="3" name="Podnaslov 2"/>
          <p:cNvSpPr>
            <a:spLocks noGrp="1"/>
          </p:cNvSpPr>
          <p:nvPr>
            <p:ph type="subTitle" idx="1"/>
          </p:nvPr>
        </p:nvSpPr>
        <p:spPr>
          <a:xfrm>
            <a:off x="1524000" y="1412776"/>
            <a:ext cx="3923928" cy="2160240"/>
          </a:xfrm>
        </p:spPr>
        <p:txBody>
          <a:bodyPr>
            <a:normAutofit/>
          </a:bodyPr>
          <a:lstStyle/>
          <a:p>
            <a:r>
              <a:rPr lang="sl-SI" sz="2000" dirty="0">
                <a:solidFill>
                  <a:schemeClr val="tx1"/>
                </a:solidFill>
              </a:rPr>
              <a:t>Ajdo uvrščamo med žita, čeprav botanično ne spada med trave, kamor spada večina ostalih žit. Je sorodnica rabarbare, ki prav tako spada med dresnovke.</a:t>
            </a:r>
          </a:p>
        </p:txBody>
      </p:sp>
      <p:sp>
        <p:nvSpPr>
          <p:cNvPr id="4" name="Pravokotnik 3"/>
          <p:cNvSpPr/>
          <p:nvPr/>
        </p:nvSpPr>
        <p:spPr>
          <a:xfrm>
            <a:off x="1524000" y="3501009"/>
            <a:ext cx="3779912" cy="3170099"/>
          </a:xfrm>
          <a:prstGeom prst="rect">
            <a:avLst/>
          </a:prstGeom>
        </p:spPr>
        <p:txBody>
          <a:bodyPr wrap="square">
            <a:spAutoFit/>
          </a:bodyPr>
          <a:lstStyle/>
          <a:p>
            <a:r>
              <a:rPr lang="sl-SI" sz="2000" dirty="0"/>
              <a:t>Ajda je globoko zarezana v zavest slovenskega naroda. V eni izmed verzij ljudske bajke o Kurentu in vesoljnem potopu, pred povodjem rešeni mož Kurentu obljubi zase in za svoje potomce, da bodo vedno ljubili in uživali dvoje posvečenih rastlin: ajdo in vinsko trto.</a:t>
            </a:r>
          </a:p>
        </p:txBody>
      </p:sp>
      <p:pic>
        <p:nvPicPr>
          <p:cNvPr id="11266" name="Picture 2" descr="Povezana slika">
            <a:hlinkClick r:id="rId2"/>
          </p:cNvPr>
          <p:cNvPicPr>
            <a:picLocks noChangeAspect="1" noChangeArrowheads="1"/>
          </p:cNvPicPr>
          <p:nvPr/>
        </p:nvPicPr>
        <p:blipFill>
          <a:blip r:embed="rId3" cstate="print"/>
          <a:srcRect/>
          <a:stretch>
            <a:fillRect/>
          </a:stretch>
        </p:blipFill>
        <p:spPr bwMode="auto">
          <a:xfrm>
            <a:off x="5375920" y="3068960"/>
            <a:ext cx="4896544" cy="3168352"/>
          </a:xfrm>
          <a:prstGeom prst="rect">
            <a:avLst/>
          </a:prstGeom>
          <a:noFill/>
        </p:spPr>
      </p:pic>
      <p:sp>
        <p:nvSpPr>
          <p:cNvPr id="6" name="Pravokotnik 5"/>
          <p:cNvSpPr/>
          <p:nvPr/>
        </p:nvSpPr>
        <p:spPr>
          <a:xfrm>
            <a:off x="5591944" y="1916833"/>
            <a:ext cx="4464496" cy="1015663"/>
          </a:xfrm>
          <a:prstGeom prst="rect">
            <a:avLst/>
          </a:prstGeom>
        </p:spPr>
        <p:txBody>
          <a:bodyPr wrap="square">
            <a:spAutoFit/>
          </a:bodyPr>
          <a:lstStyle/>
          <a:p>
            <a:r>
              <a:rPr lang="sl-SI" sz="2000" dirty="0"/>
              <a:t>Ajda je tako poimenovana, ker so jo v 12. stoletju iz poganskih krajev in Kitajske v Evropo prinesli križarji.</a:t>
            </a:r>
          </a:p>
        </p:txBody>
      </p:sp>
    </p:spTree>
    <p:extLst>
      <p:ext uri="{BB962C8B-B14F-4D97-AF65-F5344CB8AC3E}">
        <p14:creationId xmlns:p14="http://schemas.microsoft.com/office/powerpoint/2010/main" val="161664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4043966" y="2404531"/>
            <a:ext cx="2833352" cy="1646302"/>
          </a:xfrm>
        </p:spPr>
        <p:txBody>
          <a:bodyPr/>
          <a:lstStyle/>
          <a:p>
            <a:r>
              <a:rPr lang="sl-SI" sz="9600" dirty="0" smtClean="0"/>
              <a:t>ajda </a:t>
            </a:r>
            <a:endParaRPr lang="sl-SI" sz="9600" dirty="0"/>
          </a:p>
        </p:txBody>
      </p:sp>
      <p:sp>
        <p:nvSpPr>
          <p:cNvPr id="3" name="Podnaslov 2"/>
          <p:cNvSpPr>
            <a:spLocks noGrp="1"/>
          </p:cNvSpPr>
          <p:nvPr>
            <p:ph type="subTitle" idx="1"/>
          </p:nvPr>
        </p:nvSpPr>
        <p:spPr>
          <a:xfrm>
            <a:off x="2395709" y="11092136"/>
            <a:ext cx="1106953" cy="200841"/>
          </a:xfrm>
        </p:spPr>
        <p:txBody>
          <a:bodyPr>
            <a:normAutofit fontScale="40000" lnSpcReduction="20000"/>
          </a:bodyPr>
          <a:lstStyle/>
          <a:p>
            <a:endParaRPr lang="sl-SI" dirty="0"/>
          </a:p>
        </p:txBody>
      </p:sp>
      <p:pic>
        <p:nvPicPr>
          <p:cNvPr id="1026" name="Picture 2" descr="Rezultat iskanja slik za ajda rastli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217" y="4327302"/>
            <a:ext cx="1737619" cy="16742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zultat iskanja slik za ajda rastl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318" y="421610"/>
            <a:ext cx="2102868" cy="177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38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AJDA- daje moč</a:t>
            </a:r>
            <a:endParaRPr lang="sl-SI" dirty="0"/>
          </a:p>
        </p:txBody>
      </p:sp>
      <p:sp>
        <p:nvSpPr>
          <p:cNvPr id="4" name="Označba mesta vsebine 3"/>
          <p:cNvSpPr>
            <a:spLocks noGrp="1"/>
          </p:cNvSpPr>
          <p:nvPr>
            <p:ph sz="half" idx="2"/>
          </p:nvPr>
        </p:nvSpPr>
        <p:spPr/>
        <p:txBody>
          <a:bodyPr/>
          <a:lstStyle/>
          <a:p>
            <a:r>
              <a:rPr lang="sl-SI" dirty="0" smtClean="0"/>
              <a:t>Ajda ima najbolj harmonično  sestavo beljakovin saj vsebuje večjo količino aminokisline lizina,  kot pšenica.</a:t>
            </a:r>
          </a:p>
          <a:p>
            <a:r>
              <a:rPr lang="sl-SI" dirty="0" smtClean="0"/>
              <a:t>Ajdo lahko uživajo ljudje </a:t>
            </a:r>
            <a:r>
              <a:rPr lang="sl-SI" smtClean="0"/>
              <a:t>s celiakijo.</a:t>
            </a:r>
            <a:endParaRPr lang="sl-SI" dirty="0"/>
          </a:p>
        </p:txBody>
      </p:sp>
      <p:pic>
        <p:nvPicPr>
          <p:cNvPr id="2054" name="Picture 6" descr="Rezultat iskanja slik za ajda rastlina"/>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7863" y="3108896"/>
            <a:ext cx="4183062" cy="198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3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AJDOV MED</a:t>
            </a:r>
            <a:endParaRPr lang="sl-SI" dirty="0"/>
          </a:p>
        </p:txBody>
      </p:sp>
      <p:sp>
        <p:nvSpPr>
          <p:cNvPr id="3" name="Označba mesta vsebine 2"/>
          <p:cNvSpPr>
            <a:spLocks noGrp="1"/>
          </p:cNvSpPr>
          <p:nvPr>
            <p:ph sz="half" idx="1"/>
          </p:nvPr>
        </p:nvSpPr>
        <p:spPr/>
        <p:txBody>
          <a:bodyPr/>
          <a:lstStyle/>
          <a:p>
            <a:r>
              <a:rPr lang="sl-SI" dirty="0" smtClean="0"/>
              <a:t> </a:t>
            </a:r>
            <a:endParaRPr lang="sl-SI" dirty="0"/>
          </a:p>
        </p:txBody>
      </p:sp>
      <p:sp>
        <p:nvSpPr>
          <p:cNvPr id="4" name="Označba mesta vsebine 3"/>
          <p:cNvSpPr>
            <a:spLocks noGrp="1"/>
          </p:cNvSpPr>
          <p:nvPr>
            <p:ph sz="half" idx="2"/>
          </p:nvPr>
        </p:nvSpPr>
        <p:spPr/>
        <p:txBody>
          <a:bodyPr/>
          <a:lstStyle/>
          <a:p>
            <a:r>
              <a:rPr lang="sl-SI" dirty="0" smtClean="0"/>
              <a:t>Zelo cenjen je tudi ajdov </a:t>
            </a:r>
            <a:r>
              <a:rPr lang="sl-SI" dirty="0" err="1" smtClean="0"/>
              <a:t>med,saj</a:t>
            </a:r>
            <a:r>
              <a:rPr lang="sl-SI" dirty="0" smtClean="0"/>
              <a:t> vsebuje veliko količino mineralov  </a:t>
            </a:r>
            <a:endParaRPr lang="sl-SI" dirty="0"/>
          </a:p>
        </p:txBody>
      </p:sp>
      <p:pic>
        <p:nvPicPr>
          <p:cNvPr id="3074" name="Picture 2" descr="Rezultat iskanja slik za ajdov 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35" y="2756742"/>
            <a:ext cx="3760631" cy="268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065372"/>
      </p:ext>
    </p:extLst>
  </p:cSld>
  <p:clrMapOvr>
    <a:masterClrMapping/>
  </p:clrMapOvr>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41</TotalTime>
  <Words>610</Words>
  <Application>Microsoft Office PowerPoint</Application>
  <PresentationFormat>Širokozaslonsko</PresentationFormat>
  <Paragraphs>66</Paragraphs>
  <Slides>18</Slides>
  <Notes>0</Notes>
  <HiddenSlides>0</HiddenSlides>
  <MMClips>0</MMClips>
  <ScaleCrop>false</ScaleCrop>
  <HeadingPairs>
    <vt:vector size="6" baseType="variant">
      <vt:variant>
        <vt:lpstr>Uporabljene pisave</vt:lpstr>
      </vt:variant>
      <vt:variant>
        <vt:i4>14</vt:i4>
      </vt:variant>
      <vt:variant>
        <vt:lpstr>Tema</vt:lpstr>
      </vt:variant>
      <vt:variant>
        <vt:i4>1</vt:i4>
      </vt:variant>
      <vt:variant>
        <vt:lpstr>Naslovi diapozitivov</vt:lpstr>
      </vt:variant>
      <vt:variant>
        <vt:i4>18</vt:i4>
      </vt:variant>
    </vt:vector>
  </HeadingPairs>
  <TitlesOfParts>
    <vt:vector size="33" baseType="lpstr">
      <vt:lpstr>Algerian</vt:lpstr>
      <vt:lpstr>Arial</vt:lpstr>
      <vt:lpstr>Arial Black</vt:lpstr>
      <vt:lpstr>Baskerville Old Face</vt:lpstr>
      <vt:lpstr>Britannic Bold</vt:lpstr>
      <vt:lpstr>Broadway</vt:lpstr>
      <vt:lpstr>Brush Script MT</vt:lpstr>
      <vt:lpstr>Droid Serif</vt:lpstr>
      <vt:lpstr>Forte</vt:lpstr>
      <vt:lpstr>Georgia</vt:lpstr>
      <vt:lpstr>Monotype Corsiva</vt:lpstr>
      <vt:lpstr>Trebuchet MS</vt:lpstr>
      <vt:lpstr>Verdana</vt:lpstr>
      <vt:lpstr>Wingdings 3</vt:lpstr>
      <vt:lpstr>Gladko</vt:lpstr>
      <vt:lpstr>ŽITARICE učenci 6.a  Zagorje,22.12.2016</vt:lpstr>
      <vt:lpstr>  Pšenica ima zrno, korenine, bil, list in klas. Zrno je ploščato eliptične oblike. Ločimo jih na jajčasto, narobe jajčasto in eliptično različico. Za pšenico so značilne šopaste in načeloma ne globoke korenine odvisno pač od vrste in strukture tal. Bil je tanko stebelce z odebeljenimi ojačitvami-kolenci. List sestavljajo 4 glavni deli: listna nožica, dve ušesci, dva jezička in listna ploskev. Klas tvorijo enostavna socvetja imenovana klaski, ki jih nosi klasno vrteno. Od 2011 je največja pridelovalka Kitajska </vt:lpstr>
      <vt:lpstr>Pira Stara zvrst pšenice spada med prve gojene žitarice in mnogi arheologi ji pripisujejo uporabo, ki sega krepko v čas pred celo 10 tisoč leti.    </vt:lpstr>
      <vt:lpstr>              Luščenje pire                Pira je prav posebno žito. V nasprotju s pšenico pire skozi stoletja niso selekcionirali in se je zato ohranila v svoji prvotni obliki.</vt:lpstr>
      <vt:lpstr>       žetev pire </vt:lpstr>
      <vt:lpstr>AJDA</vt:lpstr>
      <vt:lpstr>ajda </vt:lpstr>
      <vt:lpstr>                AJDA- daje moč</vt:lpstr>
      <vt:lpstr>            AJDOV MED</vt:lpstr>
      <vt:lpstr>                Sestava ajde </vt:lpstr>
      <vt:lpstr>   Prikaz hranilne vrednosti ajde  </vt:lpstr>
      <vt:lpstr>KORUZA</vt:lpstr>
      <vt:lpstr>PowerPointova predstavitev</vt:lpstr>
      <vt:lpstr>PowerPointova predstavitev</vt:lpstr>
      <vt:lpstr>IZDELKI IZ KORUZE</vt:lpstr>
      <vt:lpstr>PowerPointova predstavitev</vt:lpstr>
      <vt:lpstr>OVES - Avena sativa</vt:lpstr>
      <vt:lpstr>RŽ</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ajda</dc:title>
  <dc:creator>Andrej</dc:creator>
  <cp:lastModifiedBy>BrezovarN</cp:lastModifiedBy>
  <cp:revision>9</cp:revision>
  <dcterms:created xsi:type="dcterms:W3CDTF">2016-11-13T12:35:32Z</dcterms:created>
  <dcterms:modified xsi:type="dcterms:W3CDTF">2016-12-21T12:04:18Z</dcterms:modified>
</cp:coreProperties>
</file>