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sldIdLst>
    <p:sldId id="256" r:id="rId2"/>
    <p:sldId id="257" r:id="rId3"/>
    <p:sldId id="258" r:id="rId4"/>
    <p:sldId id="265"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191" autoAdjust="0"/>
    <p:restoredTop sz="94660"/>
  </p:normalViewPr>
  <p:slideViewPr>
    <p:cSldViewPr snapToGrid="0">
      <p:cViewPr varScale="1">
        <p:scale>
          <a:sx n="62" d="100"/>
          <a:sy n="62" d="100"/>
        </p:scale>
        <p:origin x="42" y="10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157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623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938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887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64699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3317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45012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997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745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945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8387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2094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760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1451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497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365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10/11/2016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480499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pPr algn="ctr"/>
            <a:r>
              <a:rPr lang="en-US" sz="12000" dirty="0" smtClean="0">
                <a:solidFill>
                  <a:srgbClr val="FF0000"/>
                </a:solidFill>
              </a:rPr>
              <a:t>OREŠČKI</a:t>
            </a:r>
            <a:endParaRPr lang="en-US" sz="12000" dirty="0">
              <a:solidFill>
                <a:srgbClr val="FF0000"/>
              </a:solidFill>
            </a:endParaRPr>
          </a:p>
        </p:txBody>
      </p:sp>
      <p:sp>
        <p:nvSpPr>
          <p:cNvPr id="3" name="Podnaslov 2"/>
          <p:cNvSpPr>
            <a:spLocks noGrp="1"/>
          </p:cNvSpPr>
          <p:nvPr>
            <p:ph type="subTitle" idx="1"/>
          </p:nvPr>
        </p:nvSpPr>
        <p:spPr>
          <a:xfrm>
            <a:off x="1507067" y="4050833"/>
            <a:ext cx="7454053" cy="1096899"/>
          </a:xfrm>
        </p:spPr>
        <p:txBody>
          <a:bodyPr/>
          <a:lstStyle/>
          <a:p>
            <a:pPr algn="ctr"/>
            <a:r>
              <a:rPr lang="sl-SI" b="1" dirty="0" smtClean="0"/>
              <a:t>Jan</a:t>
            </a:r>
            <a:r>
              <a:rPr lang="en-US" b="1" dirty="0" smtClean="0"/>
              <a:t>,</a:t>
            </a:r>
            <a:r>
              <a:rPr lang="sl-SI" b="1" dirty="0" smtClean="0"/>
              <a:t> Anja</a:t>
            </a:r>
            <a:r>
              <a:rPr lang="en-US" b="1" dirty="0" smtClean="0"/>
              <a:t>,</a:t>
            </a:r>
            <a:r>
              <a:rPr lang="sl-SI" b="1" dirty="0" smtClean="0"/>
              <a:t> Hana </a:t>
            </a:r>
          </a:p>
          <a:p>
            <a:pPr algn="ctr"/>
            <a:r>
              <a:rPr lang="sl-SI" b="1" dirty="0" smtClean="0"/>
              <a:t>8.b</a:t>
            </a:r>
            <a:endParaRPr lang="en-US" b="1" dirty="0"/>
          </a:p>
        </p:txBody>
      </p:sp>
      <p:pic>
        <p:nvPicPr>
          <p:cNvPr id="5" name="Slika 4"/>
          <p:cNvPicPr>
            <a:picLocks noChangeAspect="1"/>
          </p:cNvPicPr>
          <p:nvPr/>
        </p:nvPicPr>
        <p:blipFill>
          <a:blip r:embed="rId2"/>
          <a:stretch>
            <a:fillRect/>
          </a:stretch>
        </p:blipFill>
        <p:spPr>
          <a:xfrm>
            <a:off x="555142" y="-25862"/>
            <a:ext cx="3667125" cy="2667000"/>
          </a:xfrm>
          <a:prstGeom prst="rect">
            <a:avLst/>
          </a:prstGeom>
          <a:ln>
            <a:noFill/>
          </a:ln>
          <a:effectLst>
            <a:outerShdw blurRad="292100" dist="139700" dir="2700000" algn="tl" rotWithShape="0">
              <a:srgbClr val="333333">
                <a:alpha val="65000"/>
              </a:srgbClr>
            </a:outerShdw>
          </a:effectLst>
        </p:spPr>
      </p:pic>
      <p:pic>
        <p:nvPicPr>
          <p:cNvPr id="4" name="Slika 3"/>
          <p:cNvPicPr>
            <a:picLocks noChangeAspect="1"/>
          </p:cNvPicPr>
          <p:nvPr/>
        </p:nvPicPr>
        <p:blipFill>
          <a:blip r:embed="rId3"/>
          <a:stretch>
            <a:fillRect/>
          </a:stretch>
        </p:blipFill>
        <p:spPr>
          <a:xfrm>
            <a:off x="8021802" y="-25862"/>
            <a:ext cx="4170197" cy="3892184"/>
          </a:xfrm>
          <a:prstGeom prst="rect">
            <a:avLst/>
          </a:prstGeom>
          <a:ln>
            <a:noFill/>
          </a:ln>
          <a:effectLst>
            <a:outerShdw blurRad="292100" dist="139700" dir="2700000" algn="tl" rotWithShape="0">
              <a:srgbClr val="333333">
                <a:alpha val="65000"/>
              </a:srgbClr>
            </a:outerShdw>
          </a:effectLst>
        </p:spPr>
      </p:pic>
      <p:pic>
        <p:nvPicPr>
          <p:cNvPr id="6" name="Slika 5"/>
          <p:cNvPicPr>
            <a:picLocks noChangeAspect="1"/>
          </p:cNvPicPr>
          <p:nvPr/>
        </p:nvPicPr>
        <p:blipFill>
          <a:blip r:embed="rId4"/>
          <a:stretch>
            <a:fillRect/>
          </a:stretch>
        </p:blipFill>
        <p:spPr>
          <a:xfrm>
            <a:off x="6231835" y="4250921"/>
            <a:ext cx="6030568" cy="2584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453609"/>
      </p:ext>
    </p:extLst>
  </p:cSld>
  <p:clrMapOvr>
    <a:masterClrMapping/>
  </p:clrMapOvr>
  <mc:AlternateContent xmlns:mc="http://schemas.openxmlformats.org/markup-compatibility/2006" xmlns:p14="http://schemas.microsoft.com/office/powerpoint/2010/main">
    <mc:Choice Requires="p14">
      <p:transition p14:dur="250" advClick="0" advTm="6000">
        <p14:glitter pattern="hexagon"/>
      </p:transition>
    </mc:Choice>
    <mc:Fallback xmlns="">
      <p:transition advClick="0"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65653" y="394397"/>
            <a:ext cx="6096000" cy="1477328"/>
          </a:xfrm>
          <a:prstGeom prst="rect">
            <a:avLst/>
          </a:prstGeom>
        </p:spPr>
        <p:txBody>
          <a:bodyPr>
            <a:spAutoFit/>
          </a:bodyPr>
          <a:lstStyle/>
          <a:p>
            <a:r>
              <a:rPr lang="en-US" dirty="0" err="1" smtClean="0">
                <a:solidFill>
                  <a:schemeClr val="accent2">
                    <a:lumMod val="60000"/>
                    <a:lumOff val="40000"/>
                  </a:schemeClr>
                </a:solidFill>
              </a:rPr>
              <a:t>Sadeži</a:t>
            </a:r>
            <a:r>
              <a:rPr lang="en-US" dirty="0" smtClean="0">
                <a:solidFill>
                  <a:schemeClr val="accent2">
                    <a:lumMod val="60000"/>
                    <a:lumOff val="40000"/>
                  </a:schemeClr>
                </a:solidFill>
              </a:rPr>
              <a:t> </a:t>
            </a:r>
            <a:r>
              <a:rPr lang="en-US" smtClean="0">
                <a:solidFill>
                  <a:schemeClr val="accent2">
                    <a:lumMod val="60000"/>
                    <a:lumOff val="40000"/>
                  </a:schemeClr>
                </a:solidFill>
              </a:rPr>
              <a:t>aragamie </a:t>
            </a:r>
            <a:r>
              <a:rPr lang="en-US" dirty="0">
                <a:solidFill>
                  <a:schemeClr val="accent2">
                    <a:lumMod val="60000"/>
                    <a:lumOff val="40000"/>
                  </a:schemeClr>
                </a:solidFill>
              </a:rPr>
              <a:t>so 2–4 cm </a:t>
            </a:r>
            <a:r>
              <a:rPr lang="en-US" dirty="0" err="1">
                <a:solidFill>
                  <a:schemeClr val="accent2">
                    <a:lumMod val="60000"/>
                    <a:lumOff val="40000"/>
                  </a:schemeClr>
                </a:solidFill>
              </a:rPr>
              <a:t>dolgi</a:t>
            </a:r>
            <a:r>
              <a:rPr lang="en-US" dirty="0">
                <a:solidFill>
                  <a:schemeClr val="accent2">
                    <a:lumMod val="60000"/>
                    <a:lumOff val="40000"/>
                  </a:schemeClr>
                </a:solidFill>
              </a:rPr>
              <a:t> in 1,5–3 cm </a:t>
            </a:r>
            <a:r>
              <a:rPr lang="en-US" dirty="0" err="1">
                <a:solidFill>
                  <a:schemeClr val="accent2">
                    <a:lumMod val="60000"/>
                    <a:lumOff val="40000"/>
                  </a:schemeClr>
                </a:solidFill>
              </a:rPr>
              <a:t>široki</a:t>
            </a:r>
            <a:r>
              <a:rPr lang="en-US" dirty="0">
                <a:solidFill>
                  <a:schemeClr val="accent2">
                    <a:lumMod val="60000"/>
                    <a:lumOff val="40000"/>
                  </a:schemeClr>
                </a:solidFill>
              </a:rPr>
              <a:t> z </a:t>
            </a:r>
            <a:r>
              <a:rPr lang="en-US" dirty="0" err="1">
                <a:solidFill>
                  <a:schemeClr val="accent2">
                    <a:lumMod val="60000"/>
                    <a:lumOff val="40000"/>
                  </a:schemeClr>
                </a:solidFill>
              </a:rPr>
              <a:t>debelo</a:t>
            </a:r>
            <a:r>
              <a:rPr lang="en-US" dirty="0">
                <a:solidFill>
                  <a:schemeClr val="accent2">
                    <a:lumMod val="60000"/>
                    <a:lumOff val="40000"/>
                  </a:schemeClr>
                </a:solidFill>
              </a:rPr>
              <a:t>, </a:t>
            </a:r>
            <a:r>
              <a:rPr lang="en-US" dirty="0" err="1">
                <a:solidFill>
                  <a:schemeClr val="accent2">
                    <a:lumMod val="60000"/>
                    <a:lumOff val="40000"/>
                  </a:schemeClr>
                </a:solidFill>
              </a:rPr>
              <a:t>grenko</a:t>
            </a:r>
            <a:r>
              <a:rPr lang="en-US" dirty="0">
                <a:solidFill>
                  <a:schemeClr val="accent2">
                    <a:lumMod val="60000"/>
                    <a:lumOff val="40000"/>
                  </a:schemeClr>
                </a:solidFill>
              </a:rPr>
              <a:t> </a:t>
            </a:r>
            <a:r>
              <a:rPr lang="en-US" dirty="0" err="1">
                <a:solidFill>
                  <a:schemeClr val="accent2">
                    <a:lumMod val="60000"/>
                    <a:lumOff val="40000"/>
                  </a:schemeClr>
                </a:solidFill>
              </a:rPr>
              <a:t>lupino</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a:t>
            </a:r>
            <a:r>
              <a:rPr lang="en-US" dirty="0" err="1">
                <a:solidFill>
                  <a:schemeClr val="accent2">
                    <a:lumMod val="60000"/>
                    <a:lumOff val="40000"/>
                  </a:schemeClr>
                </a:solidFill>
              </a:rPr>
              <a:t>obkroža</a:t>
            </a:r>
            <a:r>
              <a:rPr lang="en-US" dirty="0">
                <a:solidFill>
                  <a:schemeClr val="accent2">
                    <a:lumMod val="60000"/>
                    <a:lumOff val="40000"/>
                  </a:schemeClr>
                </a:solidFill>
              </a:rPr>
              <a:t> </a:t>
            </a:r>
            <a:r>
              <a:rPr lang="en-US" dirty="0" err="1">
                <a:solidFill>
                  <a:schemeClr val="accent2">
                    <a:lumMod val="60000"/>
                    <a:lumOff val="40000"/>
                  </a:schemeClr>
                </a:solidFill>
              </a:rPr>
              <a:t>lepo</a:t>
            </a:r>
            <a:r>
              <a:rPr lang="en-US" dirty="0">
                <a:solidFill>
                  <a:schemeClr val="accent2">
                    <a:lumMod val="60000"/>
                    <a:lumOff val="40000"/>
                  </a:schemeClr>
                </a:solidFill>
              </a:rPr>
              <a:t> </a:t>
            </a:r>
            <a:r>
              <a:rPr lang="en-US" dirty="0" err="1">
                <a:solidFill>
                  <a:schemeClr val="accent2">
                    <a:lumMod val="60000"/>
                    <a:lumOff val="40000"/>
                  </a:schemeClr>
                </a:solidFill>
              </a:rPr>
              <a:t>dišečo</a:t>
            </a:r>
            <a:r>
              <a:rPr lang="en-US" dirty="0">
                <a:solidFill>
                  <a:schemeClr val="accent2">
                    <a:lumMod val="60000"/>
                    <a:lumOff val="40000"/>
                  </a:schemeClr>
                </a:solidFill>
              </a:rPr>
              <a:t> </a:t>
            </a:r>
            <a:r>
              <a:rPr lang="en-US" dirty="0" err="1">
                <a:solidFill>
                  <a:schemeClr val="accent2">
                    <a:lumMod val="60000"/>
                    <a:lumOff val="40000"/>
                  </a:schemeClr>
                </a:solidFill>
              </a:rPr>
              <a:t>sredico</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pa je </a:t>
            </a:r>
            <a:r>
              <a:rPr lang="en-US" dirty="0" err="1">
                <a:solidFill>
                  <a:schemeClr val="accent2">
                    <a:lumMod val="60000"/>
                    <a:lumOff val="40000"/>
                  </a:schemeClr>
                </a:solidFill>
              </a:rPr>
              <a:t>neprijetnega</a:t>
            </a:r>
            <a:r>
              <a:rPr lang="en-US" dirty="0">
                <a:solidFill>
                  <a:schemeClr val="accent2">
                    <a:lumMod val="60000"/>
                    <a:lumOff val="40000"/>
                  </a:schemeClr>
                </a:solidFill>
              </a:rPr>
              <a:t> </a:t>
            </a:r>
            <a:r>
              <a:rPr lang="en-US" dirty="0" err="1">
                <a:solidFill>
                  <a:schemeClr val="accent2">
                    <a:lumMod val="60000"/>
                    <a:lumOff val="40000"/>
                  </a:schemeClr>
                </a:solidFill>
              </a:rPr>
              <a:t>okusa</a:t>
            </a:r>
            <a:r>
              <a:rPr lang="en-US" dirty="0">
                <a:solidFill>
                  <a:schemeClr val="accent2">
                    <a:lumMod val="60000"/>
                    <a:lumOff val="40000"/>
                  </a:schemeClr>
                </a:solidFill>
              </a:rPr>
              <a:t>. V </a:t>
            </a:r>
            <a:r>
              <a:rPr lang="en-US" dirty="0" err="1">
                <a:solidFill>
                  <a:schemeClr val="accent2">
                    <a:lumMod val="60000"/>
                    <a:lumOff val="40000"/>
                  </a:schemeClr>
                </a:solidFill>
              </a:rPr>
              <a:t>njej</a:t>
            </a:r>
            <a:r>
              <a:rPr lang="en-US" dirty="0">
                <a:solidFill>
                  <a:schemeClr val="accent2">
                    <a:lumMod val="60000"/>
                    <a:lumOff val="40000"/>
                  </a:schemeClr>
                </a:solidFill>
              </a:rPr>
              <a:t> je </a:t>
            </a:r>
            <a:r>
              <a:rPr lang="en-US" dirty="0" err="1">
                <a:solidFill>
                  <a:schemeClr val="accent2">
                    <a:lumMod val="60000"/>
                    <a:lumOff val="40000"/>
                  </a:schemeClr>
                </a:solidFill>
              </a:rPr>
              <a:t>zelo</a:t>
            </a:r>
            <a:r>
              <a:rPr lang="en-US" dirty="0">
                <a:solidFill>
                  <a:schemeClr val="accent2">
                    <a:lumMod val="60000"/>
                    <a:lumOff val="40000"/>
                  </a:schemeClr>
                </a:solidFill>
              </a:rPr>
              <a:t> </a:t>
            </a:r>
            <a:r>
              <a:rPr lang="en-US" dirty="0" err="1">
                <a:solidFill>
                  <a:schemeClr val="accent2">
                    <a:lumMod val="60000"/>
                    <a:lumOff val="40000"/>
                  </a:schemeClr>
                </a:solidFill>
              </a:rPr>
              <a:t>trd</a:t>
            </a:r>
            <a:r>
              <a:rPr lang="en-US" dirty="0">
                <a:solidFill>
                  <a:schemeClr val="accent2">
                    <a:lumMod val="60000"/>
                    <a:lumOff val="40000"/>
                  </a:schemeClr>
                </a:solidFill>
              </a:rPr>
              <a:t> </a:t>
            </a:r>
            <a:r>
              <a:rPr lang="en-US" dirty="0" err="1">
                <a:solidFill>
                  <a:schemeClr val="accent2">
                    <a:lumMod val="60000"/>
                    <a:lumOff val="40000"/>
                  </a:schemeClr>
                </a:solidFill>
              </a:rPr>
              <a:t>oreh</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a:t>
            </a:r>
            <a:r>
              <a:rPr lang="en-US" dirty="0" err="1">
                <a:solidFill>
                  <a:schemeClr val="accent2">
                    <a:lumMod val="60000"/>
                    <a:lumOff val="40000"/>
                  </a:schemeClr>
                </a:solidFill>
              </a:rPr>
              <a:t>vsebuje</a:t>
            </a:r>
            <a:r>
              <a:rPr lang="en-US" dirty="0">
                <a:solidFill>
                  <a:schemeClr val="accent2">
                    <a:lumMod val="60000"/>
                    <a:lumOff val="40000"/>
                  </a:schemeClr>
                </a:solidFill>
              </a:rPr>
              <a:t> od </a:t>
            </a:r>
            <a:r>
              <a:rPr lang="en-US" dirty="0" err="1">
                <a:solidFill>
                  <a:schemeClr val="accent2">
                    <a:lumMod val="60000"/>
                    <a:lumOff val="40000"/>
                  </a:schemeClr>
                </a:solidFill>
              </a:rPr>
              <a:t>enega</a:t>
            </a:r>
            <a:r>
              <a:rPr lang="en-US" dirty="0">
                <a:solidFill>
                  <a:schemeClr val="accent2">
                    <a:lumMod val="60000"/>
                    <a:lumOff val="40000"/>
                  </a:schemeClr>
                </a:solidFill>
              </a:rPr>
              <a:t> do </a:t>
            </a:r>
            <a:r>
              <a:rPr lang="en-US" dirty="0" err="1">
                <a:solidFill>
                  <a:schemeClr val="accent2">
                    <a:lumMod val="60000"/>
                    <a:lumOff val="40000"/>
                  </a:schemeClr>
                </a:solidFill>
              </a:rPr>
              <a:t>treh</a:t>
            </a:r>
            <a:r>
              <a:rPr lang="en-US" dirty="0">
                <a:solidFill>
                  <a:schemeClr val="accent2">
                    <a:lumMod val="60000"/>
                    <a:lumOff val="40000"/>
                  </a:schemeClr>
                </a:solidFill>
              </a:rPr>
              <a:t> </a:t>
            </a:r>
            <a:r>
              <a:rPr lang="en-US" dirty="0" err="1">
                <a:solidFill>
                  <a:schemeClr val="accent2">
                    <a:lumMod val="60000"/>
                    <a:lumOff val="40000"/>
                  </a:schemeClr>
                </a:solidFill>
              </a:rPr>
              <a:t>majhnih</a:t>
            </a:r>
            <a:r>
              <a:rPr lang="en-US" dirty="0">
                <a:solidFill>
                  <a:schemeClr val="accent2">
                    <a:lumMod val="60000"/>
                    <a:lumOff val="40000"/>
                  </a:schemeClr>
                </a:solidFill>
              </a:rPr>
              <a:t>, z </a:t>
            </a:r>
            <a:r>
              <a:rPr lang="en-US" dirty="0" err="1">
                <a:solidFill>
                  <a:schemeClr val="accent2">
                    <a:lumMod val="60000"/>
                    <a:lumOff val="40000"/>
                  </a:schemeClr>
                </a:solidFill>
              </a:rPr>
              <a:t>oljem</a:t>
            </a:r>
            <a:r>
              <a:rPr lang="en-US" dirty="0">
                <a:solidFill>
                  <a:schemeClr val="accent2">
                    <a:lumMod val="60000"/>
                    <a:lumOff val="40000"/>
                  </a:schemeClr>
                </a:solidFill>
              </a:rPr>
              <a:t> </a:t>
            </a:r>
            <a:r>
              <a:rPr lang="en-US" dirty="0" err="1">
                <a:solidFill>
                  <a:schemeClr val="accent2">
                    <a:lumMod val="60000"/>
                    <a:lumOff val="40000"/>
                  </a:schemeClr>
                </a:solidFill>
              </a:rPr>
              <a:t>bogatih</a:t>
            </a:r>
            <a:r>
              <a:rPr lang="en-US" dirty="0">
                <a:solidFill>
                  <a:schemeClr val="accent2">
                    <a:lumMod val="60000"/>
                    <a:lumOff val="40000"/>
                  </a:schemeClr>
                </a:solidFill>
              </a:rPr>
              <a:t> semen. </a:t>
            </a:r>
            <a:r>
              <a:rPr lang="en-US" dirty="0" err="1">
                <a:solidFill>
                  <a:schemeClr val="accent2">
                    <a:lumMod val="60000"/>
                    <a:lumOff val="40000"/>
                  </a:schemeClr>
                </a:solidFill>
              </a:rPr>
              <a:t>Več</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leto</a:t>
            </a:r>
            <a:r>
              <a:rPr lang="en-US" dirty="0">
                <a:solidFill>
                  <a:schemeClr val="accent2">
                    <a:lumMod val="60000"/>
                    <a:lumOff val="40000"/>
                  </a:schemeClr>
                </a:solidFill>
              </a:rPr>
              <a:t> je </a:t>
            </a:r>
            <a:r>
              <a:rPr lang="en-US" dirty="0" err="1">
                <a:solidFill>
                  <a:schemeClr val="accent2">
                    <a:lumMod val="60000"/>
                    <a:lumOff val="40000"/>
                  </a:schemeClr>
                </a:solidFill>
              </a:rPr>
              <a:t>potrebno</a:t>
            </a:r>
            <a:r>
              <a:rPr lang="en-US" dirty="0">
                <a:solidFill>
                  <a:schemeClr val="accent2">
                    <a:lumMod val="60000"/>
                    <a:lumOff val="40000"/>
                  </a:schemeClr>
                </a:solidFill>
              </a:rPr>
              <a:t>, da </a:t>
            </a:r>
            <a:r>
              <a:rPr lang="en-US" dirty="0" err="1">
                <a:solidFill>
                  <a:schemeClr val="accent2">
                    <a:lumMod val="60000"/>
                    <a:lumOff val="40000"/>
                  </a:schemeClr>
                </a:solidFill>
              </a:rPr>
              <a:t>sadež</a:t>
            </a:r>
            <a:r>
              <a:rPr lang="en-US" dirty="0">
                <a:solidFill>
                  <a:schemeClr val="accent2">
                    <a:lumMod val="60000"/>
                    <a:lumOff val="40000"/>
                  </a:schemeClr>
                </a:solidFill>
              </a:rPr>
              <a:t> </a:t>
            </a:r>
            <a:r>
              <a:rPr lang="en-US" dirty="0" err="1">
                <a:solidFill>
                  <a:schemeClr val="accent2">
                    <a:lumMod val="60000"/>
                    <a:lumOff val="40000"/>
                  </a:schemeClr>
                </a:solidFill>
              </a:rPr>
              <a:t>dozori</a:t>
            </a:r>
            <a:r>
              <a:rPr lang="en-US" dirty="0">
                <a:solidFill>
                  <a:schemeClr val="accent2">
                    <a:lumMod val="60000"/>
                    <a:lumOff val="40000"/>
                  </a:schemeClr>
                </a:solidFill>
              </a:rPr>
              <a:t>. </a:t>
            </a:r>
          </a:p>
        </p:txBody>
      </p:sp>
      <p:pic>
        <p:nvPicPr>
          <p:cNvPr id="4" name="Slika 3"/>
          <p:cNvPicPr>
            <a:picLocks noChangeAspect="1"/>
          </p:cNvPicPr>
          <p:nvPr/>
        </p:nvPicPr>
        <p:blipFill>
          <a:blip r:embed="rId2"/>
          <a:stretch>
            <a:fillRect/>
          </a:stretch>
        </p:blipFill>
        <p:spPr>
          <a:xfrm>
            <a:off x="5322868" y="1871725"/>
            <a:ext cx="5064715" cy="4564805"/>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a:stretch>
            <a:fillRect/>
          </a:stretch>
        </p:blipFill>
        <p:spPr>
          <a:xfrm>
            <a:off x="-1" y="2123003"/>
            <a:ext cx="4990443" cy="4075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8235608"/>
      </p:ext>
    </p:extLst>
  </p:cSld>
  <p:clrMapOvr>
    <a:masterClrMapping/>
  </p:clrMapOvr>
  <mc:AlternateContent xmlns:mc="http://schemas.openxmlformats.org/markup-compatibility/2006" xmlns:p14="http://schemas.microsoft.com/office/powerpoint/2010/main">
    <mc:Choice Requires="p14">
      <p:transition spd="slow" p14:dur="10000" advClick="0" advTm="20000">
        <p:blinds dir="vert"/>
      </p:transition>
    </mc:Choice>
    <mc:Fallback xmlns="">
      <p:transition spd="slow" advClick="0" advTm="20000">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82273" y="434838"/>
            <a:ext cx="4940300" cy="3985175"/>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a:off x="1993900" y="4840240"/>
            <a:ext cx="6832600" cy="1477328"/>
          </a:xfrm>
          <a:prstGeom prst="rect">
            <a:avLst/>
          </a:prstGeom>
        </p:spPr>
        <p:txBody>
          <a:bodyPr wrap="square">
            <a:spAutoFit/>
          </a:bodyPr>
          <a:lstStyle/>
          <a:p>
            <a:r>
              <a:rPr lang="sl-SI" dirty="0">
                <a:solidFill>
                  <a:schemeClr val="accent2">
                    <a:lumMod val="60000"/>
                    <a:lumOff val="40000"/>
                  </a:schemeClr>
                </a:solidFill>
              </a:rPr>
              <a:t>Drevesa pistacij nekateri primerjajo s figovimi. Podobno so razvejana, visoka največ do 10 metrov in trdoživa, rastejo počasi in doživijo tudi več kot tristo let. Spomladi na vejah nastanejo grozdasti cvetovi, ki se na ženskih drevesih oplodijo, če v bližini raste drevo z moškimi cvetovi.</a:t>
            </a:r>
          </a:p>
        </p:txBody>
      </p:sp>
      <p:pic>
        <p:nvPicPr>
          <p:cNvPr id="4" name="Slika 3"/>
          <p:cNvPicPr>
            <a:picLocks noChangeAspect="1"/>
          </p:cNvPicPr>
          <p:nvPr/>
        </p:nvPicPr>
        <p:blipFill>
          <a:blip r:embed="rId3"/>
          <a:stretch>
            <a:fillRect/>
          </a:stretch>
        </p:blipFill>
        <p:spPr>
          <a:xfrm>
            <a:off x="5410200" y="707370"/>
            <a:ext cx="5930900" cy="3932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78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0000">
        <p15:prstTrans prst="curtains"/>
      </p:transition>
    </mc:Choice>
    <mc:Fallback xmlns="">
      <p:transition spd="slow" advClick="0" advTm="2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0" y="-1"/>
            <a:ext cx="5486400" cy="4356847"/>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rot="10800000" flipV="1">
            <a:off x="6245817" y="748711"/>
            <a:ext cx="5473700" cy="2585323"/>
          </a:xfrm>
          <a:prstGeom prst="rect">
            <a:avLst/>
          </a:prstGeom>
        </p:spPr>
        <p:txBody>
          <a:bodyPr wrap="square">
            <a:spAutoFit/>
          </a:bodyPr>
          <a:lstStyle/>
          <a:p>
            <a:r>
              <a:rPr lang="sl-SI" dirty="0">
                <a:solidFill>
                  <a:schemeClr val="accent2">
                    <a:lumMod val="60000"/>
                    <a:lumOff val="40000"/>
                  </a:schemeClr>
                </a:solidFill>
              </a:rPr>
              <a:t>Indijski orešček ali </a:t>
            </a:r>
            <a:r>
              <a:rPr lang="sl-SI" dirty="0" err="1">
                <a:solidFill>
                  <a:schemeClr val="accent2">
                    <a:lumMod val="60000"/>
                    <a:lumOff val="40000"/>
                  </a:schemeClr>
                </a:solidFill>
              </a:rPr>
              <a:t>akažu</a:t>
            </a:r>
            <a:r>
              <a:rPr lang="sl-SI" dirty="0">
                <a:solidFill>
                  <a:schemeClr val="accent2">
                    <a:lumMod val="60000"/>
                    <a:lumOff val="40000"/>
                  </a:schemeClr>
                </a:solidFill>
              </a:rPr>
              <a:t> je plod drevesa mahagonovec, ki v višino zraste do dvanajst metrov. Na njem se iz cveta razvije koščičast plod, ki je kot nekakšen privesek 'prilepljen' na odebeljen nepravi plod, ki po videzu močno spominja na jabolko. Zanimivo je, da niso užitni samo oreščki, ki se nahajajo znotraj koščičastega plodu, temveč tudi nepravi plod, ki ima zelo prijeten okus in vonj. </a:t>
            </a:r>
          </a:p>
        </p:txBody>
      </p:sp>
      <p:pic>
        <p:nvPicPr>
          <p:cNvPr id="4" name="Slika 3"/>
          <p:cNvPicPr>
            <a:picLocks noChangeAspect="1"/>
          </p:cNvPicPr>
          <p:nvPr/>
        </p:nvPicPr>
        <p:blipFill>
          <a:blip r:embed="rId3"/>
          <a:stretch>
            <a:fillRect/>
          </a:stretch>
        </p:blipFill>
        <p:spPr>
          <a:xfrm>
            <a:off x="5486400" y="3826565"/>
            <a:ext cx="6380702" cy="2352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5909301"/>
      </p:ext>
    </p:extLst>
  </p:cSld>
  <p:clrMapOvr>
    <a:masterClrMapping/>
  </p:clrMapOvr>
  <mc:AlternateContent xmlns:mc="http://schemas.openxmlformats.org/markup-compatibility/2006" xmlns:p14="http://schemas.microsoft.com/office/powerpoint/2010/main">
    <mc:Choice Requires="p14">
      <p:transition spd="slow" p14:dur="4000" advClick="0" advTm="20000">
        <p14:vortex dir="r"/>
      </p:transition>
    </mc:Choice>
    <mc:Fallback xmlns="">
      <p:transition spd="slow" advClick="0"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82880" y="386048"/>
            <a:ext cx="6096000" cy="1477328"/>
          </a:xfrm>
          <a:prstGeom prst="rect">
            <a:avLst/>
          </a:prstGeom>
        </p:spPr>
        <p:txBody>
          <a:bodyPr>
            <a:spAutoFit/>
          </a:bodyPr>
          <a:lstStyle/>
          <a:p>
            <a:r>
              <a:rPr lang="en-US" dirty="0">
                <a:solidFill>
                  <a:schemeClr val="accent2">
                    <a:lumMod val="60000"/>
                    <a:lumOff val="40000"/>
                  </a:schemeClr>
                </a:solidFill>
              </a:rPr>
              <a:t>Kola </a:t>
            </a:r>
            <a:r>
              <a:rPr lang="en-US" dirty="0" err="1">
                <a:solidFill>
                  <a:schemeClr val="accent2">
                    <a:lumMod val="60000"/>
                    <a:lumOff val="40000"/>
                  </a:schemeClr>
                </a:solidFill>
              </a:rPr>
              <a:t>ima</a:t>
            </a:r>
            <a:r>
              <a:rPr lang="en-US" dirty="0">
                <a:solidFill>
                  <a:schemeClr val="accent2">
                    <a:lumMod val="60000"/>
                    <a:lumOff val="40000"/>
                  </a:schemeClr>
                </a:solidFill>
              </a:rPr>
              <a:t> </a:t>
            </a:r>
            <a:r>
              <a:rPr lang="en-US" dirty="0" err="1">
                <a:solidFill>
                  <a:schemeClr val="accent2">
                    <a:lumMod val="60000"/>
                    <a:lumOff val="40000"/>
                  </a:schemeClr>
                </a:solidFill>
              </a:rPr>
              <a:t>grenak</a:t>
            </a:r>
            <a:r>
              <a:rPr lang="en-US" dirty="0">
                <a:solidFill>
                  <a:schemeClr val="accent2">
                    <a:lumMod val="60000"/>
                    <a:lumOff val="40000"/>
                  </a:schemeClr>
                </a:solidFill>
              </a:rPr>
              <a:t> </a:t>
            </a:r>
            <a:r>
              <a:rPr lang="en-US" dirty="0" err="1">
                <a:solidFill>
                  <a:schemeClr val="accent2">
                    <a:lumMod val="60000"/>
                    <a:lumOff val="40000"/>
                  </a:schemeClr>
                </a:solidFill>
              </a:rPr>
              <a:t>okus</a:t>
            </a:r>
            <a:r>
              <a:rPr lang="en-US" dirty="0">
                <a:solidFill>
                  <a:schemeClr val="accent2">
                    <a:lumMod val="60000"/>
                    <a:lumOff val="40000"/>
                  </a:schemeClr>
                </a:solidFill>
              </a:rPr>
              <a:t>, </a:t>
            </a:r>
            <a:r>
              <a:rPr lang="en-US" dirty="0" err="1">
                <a:solidFill>
                  <a:schemeClr val="accent2">
                    <a:lumMod val="60000"/>
                    <a:lumOff val="40000"/>
                  </a:schemeClr>
                </a:solidFill>
              </a:rPr>
              <a:t>zato</a:t>
            </a:r>
            <a:r>
              <a:rPr lang="en-US" dirty="0">
                <a:solidFill>
                  <a:schemeClr val="accent2">
                    <a:lumMod val="60000"/>
                    <a:lumOff val="40000"/>
                  </a:schemeClr>
                </a:solidFill>
              </a:rPr>
              <a:t> </a:t>
            </a:r>
            <a:r>
              <a:rPr lang="en-US" dirty="0" err="1">
                <a:solidFill>
                  <a:schemeClr val="accent2">
                    <a:lumMod val="60000"/>
                    <a:lumOff val="40000"/>
                  </a:schemeClr>
                </a:solidFill>
              </a:rPr>
              <a:t>poleg</a:t>
            </a:r>
            <a:r>
              <a:rPr lang="en-US" dirty="0">
                <a:solidFill>
                  <a:schemeClr val="accent2">
                    <a:lumMod val="60000"/>
                    <a:lumOff val="40000"/>
                  </a:schemeClr>
                </a:solidFill>
              </a:rPr>
              <a:t> </a:t>
            </a:r>
            <a:r>
              <a:rPr lang="en-US" dirty="0" err="1">
                <a:solidFill>
                  <a:schemeClr val="accent2">
                    <a:lumMod val="60000"/>
                    <a:lumOff val="40000"/>
                  </a:schemeClr>
                </a:solidFill>
              </a:rPr>
              <a:t>oreščkov</a:t>
            </a:r>
            <a:r>
              <a:rPr lang="en-US" dirty="0">
                <a:solidFill>
                  <a:schemeClr val="accent2">
                    <a:lumMod val="60000"/>
                    <a:lumOff val="40000"/>
                  </a:schemeClr>
                </a:solidFill>
              </a:rPr>
              <a:t> </a:t>
            </a:r>
            <a:r>
              <a:rPr lang="en-US" dirty="0" err="1">
                <a:solidFill>
                  <a:schemeClr val="accent2">
                    <a:lumMod val="60000"/>
                    <a:lumOff val="40000"/>
                  </a:schemeClr>
                </a:solidFill>
              </a:rPr>
              <a:t>uživalci</a:t>
            </a:r>
            <a:r>
              <a:rPr lang="en-US" dirty="0">
                <a:solidFill>
                  <a:schemeClr val="accent2">
                    <a:lumMod val="60000"/>
                    <a:lumOff val="40000"/>
                  </a:schemeClr>
                </a:solidFill>
              </a:rPr>
              <a:t> </a:t>
            </a:r>
            <a:r>
              <a:rPr lang="en-US" dirty="0" err="1">
                <a:solidFill>
                  <a:schemeClr val="accent2">
                    <a:lumMod val="60000"/>
                    <a:lumOff val="40000"/>
                  </a:schemeClr>
                </a:solidFill>
              </a:rPr>
              <a:t>kupijo</a:t>
            </a:r>
            <a:r>
              <a:rPr lang="en-US" dirty="0">
                <a:solidFill>
                  <a:schemeClr val="accent2">
                    <a:lumMod val="60000"/>
                    <a:lumOff val="40000"/>
                  </a:schemeClr>
                </a:solidFill>
              </a:rPr>
              <a:t> </a:t>
            </a:r>
            <a:r>
              <a:rPr lang="en-US" dirty="0" err="1">
                <a:solidFill>
                  <a:schemeClr val="accent2">
                    <a:lumMod val="60000"/>
                    <a:lumOff val="40000"/>
                  </a:schemeClr>
                </a:solidFill>
              </a:rPr>
              <a:t>še</a:t>
            </a:r>
            <a:r>
              <a:rPr lang="en-US" dirty="0">
                <a:solidFill>
                  <a:schemeClr val="accent2">
                    <a:lumMod val="60000"/>
                    <a:lumOff val="40000"/>
                  </a:schemeClr>
                </a:solidFill>
              </a:rPr>
              <a:t> </a:t>
            </a:r>
            <a:r>
              <a:rPr lang="en-US" dirty="0" err="1">
                <a:solidFill>
                  <a:schemeClr val="accent2">
                    <a:lumMod val="60000"/>
                    <a:lumOff val="40000"/>
                  </a:schemeClr>
                </a:solidFill>
              </a:rPr>
              <a:t>žvečilni</a:t>
            </a:r>
            <a:r>
              <a:rPr lang="en-US" dirty="0">
                <a:solidFill>
                  <a:schemeClr val="accent2">
                    <a:lumMod val="60000"/>
                    <a:lumOff val="40000"/>
                  </a:schemeClr>
                </a:solidFill>
              </a:rPr>
              <a:t> </a:t>
            </a:r>
            <a:r>
              <a:rPr lang="en-US" dirty="0" err="1">
                <a:solidFill>
                  <a:schemeClr val="accent2">
                    <a:lumMod val="60000"/>
                    <a:lumOff val="40000"/>
                  </a:schemeClr>
                </a:solidFill>
              </a:rPr>
              <a:t>gumi</a:t>
            </a:r>
            <a:r>
              <a:rPr lang="en-US" dirty="0">
                <a:solidFill>
                  <a:schemeClr val="accent2">
                    <a:lumMod val="60000"/>
                    <a:lumOff val="40000"/>
                  </a:schemeClr>
                </a:solidFill>
              </a:rPr>
              <a:t>, </a:t>
            </a:r>
            <a:r>
              <a:rPr lang="en-US" dirty="0" err="1">
                <a:solidFill>
                  <a:schemeClr val="accent2">
                    <a:lumMod val="60000"/>
                    <a:lumOff val="40000"/>
                  </a:schemeClr>
                </a:solidFill>
              </a:rPr>
              <a:t>nekateri</a:t>
            </a:r>
            <a:r>
              <a:rPr lang="en-US" dirty="0">
                <a:solidFill>
                  <a:schemeClr val="accent2">
                    <a:lumMod val="60000"/>
                    <a:lumOff val="40000"/>
                  </a:schemeClr>
                </a:solidFill>
              </a:rPr>
              <a:t> </a:t>
            </a:r>
            <a:r>
              <a:rPr lang="en-US" dirty="0" err="1">
                <a:solidFill>
                  <a:schemeClr val="accent2">
                    <a:lumMod val="60000"/>
                    <a:lumOff val="40000"/>
                  </a:schemeClr>
                </a:solidFill>
              </a:rPr>
              <a:t>tudi</a:t>
            </a:r>
            <a:r>
              <a:rPr lang="en-US" dirty="0">
                <a:solidFill>
                  <a:schemeClr val="accent2">
                    <a:lumMod val="60000"/>
                    <a:lumOff val="40000"/>
                  </a:schemeClr>
                </a:solidFill>
              </a:rPr>
              <a:t> </a:t>
            </a:r>
            <a:r>
              <a:rPr lang="en-US" dirty="0" err="1">
                <a:solidFill>
                  <a:schemeClr val="accent2">
                    <a:lumMod val="60000"/>
                    <a:lumOff val="40000"/>
                  </a:schemeClr>
                </a:solidFill>
              </a:rPr>
              <a:t>košček</a:t>
            </a:r>
            <a:r>
              <a:rPr lang="en-US" dirty="0">
                <a:solidFill>
                  <a:schemeClr val="accent2">
                    <a:lumMod val="60000"/>
                    <a:lumOff val="40000"/>
                  </a:schemeClr>
                </a:solidFill>
              </a:rPr>
              <a:t> </a:t>
            </a:r>
            <a:r>
              <a:rPr lang="en-US" dirty="0" err="1">
                <a:solidFill>
                  <a:schemeClr val="accent2">
                    <a:lumMod val="60000"/>
                    <a:lumOff val="40000"/>
                  </a:schemeClr>
                </a:solidFill>
              </a:rPr>
              <a:t>ingverja</a:t>
            </a:r>
            <a:r>
              <a:rPr lang="en-US" dirty="0">
                <a:solidFill>
                  <a:schemeClr val="accent2">
                    <a:lumMod val="60000"/>
                    <a:lumOff val="40000"/>
                  </a:schemeClr>
                </a:solidFill>
              </a:rPr>
              <a:t>. Na </a:t>
            </a:r>
            <a:r>
              <a:rPr lang="en-US" dirty="0" err="1">
                <a:solidFill>
                  <a:schemeClr val="accent2">
                    <a:lumMod val="60000"/>
                    <a:lumOff val="40000"/>
                  </a:schemeClr>
                </a:solidFill>
              </a:rPr>
              <a:t>stojnici</a:t>
            </a:r>
            <a:r>
              <a:rPr lang="en-US" dirty="0">
                <a:solidFill>
                  <a:schemeClr val="accent2">
                    <a:lumMod val="60000"/>
                    <a:lumOff val="40000"/>
                  </a:schemeClr>
                </a:solidFill>
              </a:rPr>
              <a:t> </a:t>
            </a:r>
            <a:r>
              <a:rPr lang="en-US" dirty="0" err="1">
                <a:solidFill>
                  <a:schemeClr val="accent2">
                    <a:lumMod val="60000"/>
                    <a:lumOff val="40000"/>
                  </a:schemeClr>
                </a:solidFill>
              </a:rPr>
              <a:t>prodaja</a:t>
            </a:r>
            <a:r>
              <a:rPr lang="en-US" dirty="0">
                <a:solidFill>
                  <a:schemeClr val="accent2">
                    <a:lumMod val="60000"/>
                    <a:lumOff val="40000"/>
                  </a:schemeClr>
                </a:solidFill>
              </a:rPr>
              <a:t> </a:t>
            </a:r>
            <a:r>
              <a:rPr lang="en-US" dirty="0" err="1">
                <a:solidFill>
                  <a:schemeClr val="accent2">
                    <a:lumMod val="60000"/>
                    <a:lumOff val="40000"/>
                  </a:schemeClr>
                </a:solidFill>
              </a:rPr>
              <a:t>tudi</a:t>
            </a:r>
            <a:r>
              <a:rPr lang="en-US" dirty="0">
                <a:solidFill>
                  <a:schemeClr val="accent2">
                    <a:lumMod val="60000"/>
                    <a:lumOff val="40000"/>
                  </a:schemeClr>
                </a:solidFill>
              </a:rPr>
              <a:t> </a:t>
            </a:r>
            <a:r>
              <a:rPr lang="en-US" dirty="0" err="1">
                <a:solidFill>
                  <a:schemeClr val="accent2">
                    <a:lumMod val="60000"/>
                    <a:lumOff val="40000"/>
                  </a:schemeClr>
                </a:solidFill>
              </a:rPr>
              <a:t>vročo</a:t>
            </a:r>
            <a:r>
              <a:rPr lang="en-US" dirty="0">
                <a:solidFill>
                  <a:schemeClr val="accent2">
                    <a:lumMod val="60000"/>
                    <a:lumOff val="40000"/>
                  </a:schemeClr>
                </a:solidFill>
              </a:rPr>
              <a:t> </a:t>
            </a:r>
            <a:r>
              <a:rPr lang="en-US" dirty="0" err="1">
                <a:solidFill>
                  <a:schemeClr val="accent2">
                    <a:lumMod val="60000"/>
                    <a:lumOff val="40000"/>
                  </a:schemeClr>
                </a:solidFill>
              </a:rPr>
              <a:t>energetsko</a:t>
            </a:r>
            <a:r>
              <a:rPr lang="en-US" dirty="0">
                <a:solidFill>
                  <a:schemeClr val="accent2">
                    <a:lumMod val="60000"/>
                    <a:lumOff val="40000"/>
                  </a:schemeClr>
                </a:solidFill>
              </a:rPr>
              <a:t> </a:t>
            </a:r>
            <a:r>
              <a:rPr lang="en-US" dirty="0" err="1">
                <a:solidFill>
                  <a:schemeClr val="accent2">
                    <a:lumMod val="60000"/>
                    <a:lumOff val="40000"/>
                  </a:schemeClr>
                </a:solidFill>
              </a:rPr>
              <a:t>pijačo</a:t>
            </a:r>
            <a:r>
              <a:rPr lang="en-US" dirty="0">
                <a:solidFill>
                  <a:schemeClr val="accent2">
                    <a:lumMod val="60000"/>
                    <a:lumOff val="40000"/>
                  </a:schemeClr>
                </a:solidFill>
              </a:rPr>
              <a:t>. </a:t>
            </a:r>
            <a:r>
              <a:rPr lang="en-US" dirty="0" err="1">
                <a:solidFill>
                  <a:schemeClr val="accent2">
                    <a:lumMod val="60000"/>
                    <a:lumOff val="40000"/>
                  </a:schemeClr>
                </a:solidFill>
              </a:rPr>
              <a:t>Pripravi</a:t>
            </a:r>
            <a:r>
              <a:rPr lang="en-US" dirty="0">
                <a:solidFill>
                  <a:schemeClr val="accent2">
                    <a:lumMod val="60000"/>
                    <a:lumOff val="40000"/>
                  </a:schemeClr>
                </a:solidFill>
              </a:rPr>
              <a:t> jo </a:t>
            </a:r>
            <a:r>
              <a:rPr lang="en-US" dirty="0" err="1">
                <a:solidFill>
                  <a:schemeClr val="accent2">
                    <a:lumMod val="60000"/>
                    <a:lumOff val="40000"/>
                  </a:schemeClr>
                </a:solidFill>
              </a:rPr>
              <a:t>iz</a:t>
            </a:r>
            <a:r>
              <a:rPr lang="en-US" dirty="0">
                <a:solidFill>
                  <a:schemeClr val="accent2">
                    <a:lumMod val="60000"/>
                    <a:lumOff val="40000"/>
                  </a:schemeClr>
                </a:solidFill>
              </a:rPr>
              <a:t> </a:t>
            </a:r>
            <a:r>
              <a:rPr lang="en-US" dirty="0" err="1">
                <a:solidFill>
                  <a:schemeClr val="accent2">
                    <a:lumMod val="60000"/>
                    <a:lumOff val="40000"/>
                  </a:schemeClr>
                </a:solidFill>
              </a:rPr>
              <a:t>sokov</a:t>
            </a:r>
            <a:r>
              <a:rPr lang="en-US" dirty="0">
                <a:solidFill>
                  <a:schemeClr val="accent2">
                    <a:lumMod val="60000"/>
                    <a:lumOff val="40000"/>
                  </a:schemeClr>
                </a:solidFill>
              </a:rPr>
              <a:t> </a:t>
            </a:r>
            <a:r>
              <a:rPr lang="en-US" dirty="0" err="1">
                <a:solidFill>
                  <a:schemeClr val="accent2">
                    <a:lumMod val="60000"/>
                    <a:lumOff val="40000"/>
                  </a:schemeClr>
                </a:solidFill>
              </a:rPr>
              <a:t>kole</a:t>
            </a:r>
            <a:r>
              <a:rPr lang="en-US" dirty="0">
                <a:solidFill>
                  <a:schemeClr val="accent2">
                    <a:lumMod val="60000"/>
                    <a:lumOff val="40000"/>
                  </a:schemeClr>
                </a:solidFill>
              </a:rPr>
              <a:t> in kata, </a:t>
            </a:r>
            <a:r>
              <a:rPr lang="en-US" dirty="0" err="1">
                <a:solidFill>
                  <a:schemeClr val="accent2">
                    <a:lumMod val="60000"/>
                    <a:lumOff val="40000"/>
                  </a:schemeClr>
                </a:solidFill>
              </a:rPr>
              <a:t>doda</a:t>
            </a:r>
            <a:r>
              <a:rPr lang="en-US" dirty="0">
                <a:solidFill>
                  <a:schemeClr val="accent2">
                    <a:lumMod val="60000"/>
                    <a:lumOff val="40000"/>
                  </a:schemeClr>
                </a:solidFill>
              </a:rPr>
              <a:t> </a:t>
            </a:r>
            <a:r>
              <a:rPr lang="en-US" dirty="0" err="1">
                <a:solidFill>
                  <a:schemeClr val="accent2">
                    <a:lumMod val="60000"/>
                    <a:lumOff val="40000"/>
                  </a:schemeClr>
                </a:solidFill>
              </a:rPr>
              <a:t>pasterizirano</a:t>
            </a:r>
            <a:r>
              <a:rPr lang="en-US" dirty="0">
                <a:solidFill>
                  <a:schemeClr val="accent2">
                    <a:lumMod val="60000"/>
                    <a:lumOff val="40000"/>
                  </a:schemeClr>
                </a:solidFill>
              </a:rPr>
              <a:t> </a:t>
            </a:r>
            <a:r>
              <a:rPr lang="en-US" dirty="0" err="1">
                <a:solidFill>
                  <a:schemeClr val="accent2">
                    <a:lumMod val="60000"/>
                    <a:lumOff val="40000"/>
                  </a:schemeClr>
                </a:solidFill>
              </a:rPr>
              <a:t>mleko</a:t>
            </a:r>
            <a:r>
              <a:rPr lang="en-US" dirty="0">
                <a:solidFill>
                  <a:schemeClr val="accent2">
                    <a:lumMod val="60000"/>
                    <a:lumOff val="40000"/>
                  </a:schemeClr>
                </a:solidFill>
              </a:rPr>
              <a:t>, </a:t>
            </a:r>
            <a:r>
              <a:rPr lang="en-US" dirty="0" err="1">
                <a:solidFill>
                  <a:schemeClr val="accent2">
                    <a:lumMod val="60000"/>
                    <a:lumOff val="40000"/>
                  </a:schemeClr>
                </a:solidFill>
              </a:rPr>
              <a:t>sladkor</a:t>
            </a:r>
            <a:r>
              <a:rPr lang="en-US" dirty="0">
                <a:solidFill>
                  <a:schemeClr val="accent2">
                    <a:lumMod val="60000"/>
                    <a:lumOff val="40000"/>
                  </a:schemeClr>
                </a:solidFill>
              </a:rPr>
              <a:t> in </a:t>
            </a:r>
            <a:r>
              <a:rPr lang="en-US" dirty="0" err="1">
                <a:solidFill>
                  <a:schemeClr val="accent2">
                    <a:lumMod val="60000"/>
                    <a:lumOff val="40000"/>
                  </a:schemeClr>
                </a:solidFill>
              </a:rPr>
              <a:t>ingver</a:t>
            </a:r>
            <a:r>
              <a:rPr lang="en-US" dirty="0">
                <a:solidFill>
                  <a:schemeClr val="accent2">
                    <a:lumMod val="60000"/>
                    <a:lumOff val="40000"/>
                  </a:schemeClr>
                </a:solidFill>
              </a:rPr>
              <a:t>. </a:t>
            </a:r>
            <a:r>
              <a:rPr lang="en-US" dirty="0" err="1">
                <a:solidFill>
                  <a:schemeClr val="accent2">
                    <a:lumMod val="60000"/>
                    <a:lumOff val="40000"/>
                  </a:schemeClr>
                </a:solidFill>
              </a:rPr>
              <a:t>Kozarec</a:t>
            </a:r>
            <a:r>
              <a:rPr lang="en-US" dirty="0">
                <a:solidFill>
                  <a:schemeClr val="accent2">
                    <a:lumMod val="60000"/>
                    <a:lumOff val="40000"/>
                  </a:schemeClr>
                </a:solidFill>
              </a:rPr>
              <a:t> </a:t>
            </a:r>
            <a:r>
              <a:rPr lang="en-US" dirty="0" err="1">
                <a:solidFill>
                  <a:schemeClr val="accent2">
                    <a:lumMod val="60000"/>
                    <a:lumOff val="40000"/>
                  </a:schemeClr>
                </a:solidFill>
              </a:rPr>
              <a:t>stane</a:t>
            </a:r>
            <a:r>
              <a:rPr lang="en-US" dirty="0">
                <a:solidFill>
                  <a:schemeClr val="accent2">
                    <a:lumMod val="60000"/>
                    <a:lumOff val="40000"/>
                  </a:schemeClr>
                </a:solidFill>
              </a:rPr>
              <a:t> 14 </a:t>
            </a:r>
            <a:r>
              <a:rPr lang="en-US" dirty="0" err="1">
                <a:solidFill>
                  <a:schemeClr val="accent2">
                    <a:lumMod val="60000"/>
                    <a:lumOff val="40000"/>
                  </a:schemeClr>
                </a:solidFill>
              </a:rPr>
              <a:t>centov</a:t>
            </a:r>
            <a:r>
              <a:rPr lang="en-US" dirty="0">
                <a:solidFill>
                  <a:schemeClr val="accent2">
                    <a:lumMod val="60000"/>
                    <a:lumOff val="40000"/>
                  </a:schemeClr>
                </a:solidFill>
              </a:rPr>
              <a:t>. </a:t>
            </a:r>
          </a:p>
        </p:txBody>
      </p:sp>
      <p:pic>
        <p:nvPicPr>
          <p:cNvPr id="3" name="Slika 2"/>
          <p:cNvPicPr>
            <a:picLocks noChangeAspect="1"/>
          </p:cNvPicPr>
          <p:nvPr/>
        </p:nvPicPr>
        <p:blipFill>
          <a:blip r:embed="rId2"/>
          <a:stretch>
            <a:fillRect/>
          </a:stretch>
        </p:blipFill>
        <p:spPr>
          <a:xfrm>
            <a:off x="4486656" y="1682496"/>
            <a:ext cx="5132832" cy="3432581"/>
          </a:xfrm>
          <a:prstGeom prst="rect">
            <a:avLst/>
          </a:prstGeom>
          <a:ln>
            <a:noFill/>
          </a:ln>
          <a:effectLst>
            <a:outerShdw blurRad="292100" dist="139700" dir="2700000" algn="tl" rotWithShape="0">
              <a:srgbClr val="333333">
                <a:alpha val="65000"/>
              </a:srgbClr>
            </a:outerShdw>
          </a:effectLst>
        </p:spPr>
      </p:pic>
      <p:pic>
        <p:nvPicPr>
          <p:cNvPr id="4" name="Slika 3"/>
          <p:cNvPicPr>
            <a:picLocks noChangeAspect="1"/>
          </p:cNvPicPr>
          <p:nvPr/>
        </p:nvPicPr>
        <p:blipFill>
          <a:blip r:embed="rId3"/>
          <a:stretch>
            <a:fillRect/>
          </a:stretch>
        </p:blipFill>
        <p:spPr>
          <a:xfrm>
            <a:off x="0" y="1999488"/>
            <a:ext cx="4328160" cy="4328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1419051"/>
      </p:ext>
    </p:extLst>
  </p:cSld>
  <p:clrMapOvr>
    <a:masterClrMapping/>
  </p:clrMapOvr>
  <mc:AlternateContent xmlns:mc="http://schemas.openxmlformats.org/markup-compatibility/2006" xmlns:p14="http://schemas.microsoft.com/office/powerpoint/2010/main">
    <mc:Choice Requires="p14">
      <p:transition spd="slow" p14:dur="3000" advClick="0" advTm="20000">
        <p14:shred/>
      </p:transition>
    </mc:Choice>
    <mc:Fallback xmlns="">
      <p:transition spd="slow" advClick="0" advTm="2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79399" y="137011"/>
            <a:ext cx="4262783" cy="6401280"/>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a:off x="4927600" y="4772561"/>
            <a:ext cx="5854700" cy="1477328"/>
          </a:xfrm>
          <a:prstGeom prst="rect">
            <a:avLst/>
          </a:prstGeom>
        </p:spPr>
        <p:txBody>
          <a:bodyPr wrap="square">
            <a:spAutoFit/>
          </a:bodyPr>
          <a:lstStyle/>
          <a:p>
            <a:r>
              <a:rPr lang="sl-SI" dirty="0">
                <a:solidFill>
                  <a:schemeClr val="accent2">
                    <a:lumMod val="60000"/>
                    <a:lumOff val="40000"/>
                  </a:schemeClr>
                </a:solidFill>
              </a:rPr>
              <a:t>Arašid je nežna enoletnica, ki jo poznamo tudi po imenu kikiriki ali zemeljski orešček. Iz oplojenega cveta požene dolg poganjek in se zarije v tla, kjer se iz nezrelega ploda razvijejo stroki, ki vsebujejo številna semena.</a:t>
            </a:r>
          </a:p>
        </p:txBody>
      </p:sp>
      <p:pic>
        <p:nvPicPr>
          <p:cNvPr id="4" name="Slika 3"/>
          <p:cNvPicPr>
            <a:picLocks noChangeAspect="1"/>
          </p:cNvPicPr>
          <p:nvPr/>
        </p:nvPicPr>
        <p:blipFill>
          <a:blip r:embed="rId3"/>
          <a:stretch>
            <a:fillRect/>
          </a:stretch>
        </p:blipFill>
        <p:spPr>
          <a:xfrm>
            <a:off x="4795734" y="725558"/>
            <a:ext cx="6075466" cy="3664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5959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crush"/>
      </p:transition>
    </mc:Choice>
    <mc:Fallback xmlns="">
      <p:transition spd="slow" advClick="0" advTm="2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7610061" y="-11255"/>
            <a:ext cx="4581939" cy="6869255"/>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a:off x="327991" y="103703"/>
            <a:ext cx="7282070" cy="2585323"/>
          </a:xfrm>
          <a:prstGeom prst="rect">
            <a:avLst/>
          </a:prstGeom>
        </p:spPr>
        <p:txBody>
          <a:bodyPr wrap="square">
            <a:spAutoFit/>
          </a:bodyPr>
          <a:lstStyle/>
          <a:p>
            <a:r>
              <a:rPr lang="en-US" dirty="0" err="1">
                <a:solidFill>
                  <a:schemeClr val="accent2">
                    <a:lumMod val="60000"/>
                    <a:lumOff val="40000"/>
                  </a:schemeClr>
                </a:solidFill>
              </a:rPr>
              <a:t>Plodovi</a:t>
            </a:r>
            <a:r>
              <a:rPr lang="en-US" dirty="0">
                <a:solidFill>
                  <a:schemeClr val="accent2">
                    <a:lumMod val="60000"/>
                    <a:lumOff val="40000"/>
                  </a:schemeClr>
                </a:solidFill>
              </a:rPr>
              <a:t> </a:t>
            </a:r>
            <a:r>
              <a:rPr lang="en-US" dirty="0" err="1">
                <a:solidFill>
                  <a:schemeClr val="accent2">
                    <a:lumMod val="60000"/>
                    <a:lumOff val="40000"/>
                  </a:schemeClr>
                </a:solidFill>
              </a:rPr>
              <a:t>drevesa</a:t>
            </a:r>
            <a:r>
              <a:rPr lang="en-US" dirty="0">
                <a:solidFill>
                  <a:schemeClr val="accent2">
                    <a:lumMod val="60000"/>
                    <a:lumOff val="40000"/>
                  </a:schemeClr>
                </a:solidFill>
              </a:rPr>
              <a:t> so </a:t>
            </a:r>
            <a:r>
              <a:rPr lang="en-US" dirty="0" err="1">
                <a:solidFill>
                  <a:schemeClr val="accent2">
                    <a:lumMod val="60000"/>
                    <a:lumOff val="40000"/>
                  </a:schemeClr>
                </a:solidFill>
              </a:rPr>
              <a:t>podobni</a:t>
            </a:r>
            <a:r>
              <a:rPr lang="en-US" dirty="0">
                <a:solidFill>
                  <a:schemeClr val="accent2">
                    <a:lumMod val="60000"/>
                    <a:lumOff val="40000"/>
                  </a:schemeClr>
                </a:solidFill>
              </a:rPr>
              <a:t> </a:t>
            </a:r>
            <a:r>
              <a:rPr lang="en-US" dirty="0" err="1">
                <a:solidFill>
                  <a:schemeClr val="accent2">
                    <a:lumMod val="60000"/>
                    <a:lumOff val="40000"/>
                  </a:schemeClr>
                </a:solidFill>
              </a:rPr>
              <a:t>kokosu</a:t>
            </a:r>
            <a:r>
              <a:rPr lang="en-US" dirty="0">
                <a:solidFill>
                  <a:schemeClr val="accent2">
                    <a:lumMod val="60000"/>
                    <a:lumOff val="40000"/>
                  </a:schemeClr>
                </a:solidFill>
              </a:rPr>
              <a:t> in </a:t>
            </a:r>
            <a:r>
              <a:rPr lang="en-US" dirty="0" err="1">
                <a:solidFill>
                  <a:schemeClr val="accent2">
                    <a:lumMod val="60000"/>
                    <a:lumOff val="40000"/>
                  </a:schemeClr>
                </a:solidFill>
              </a:rPr>
              <a:t>tehtajo</a:t>
            </a:r>
            <a:r>
              <a:rPr lang="en-US" dirty="0">
                <a:solidFill>
                  <a:schemeClr val="accent2">
                    <a:lumMod val="60000"/>
                    <a:lumOff val="40000"/>
                  </a:schemeClr>
                </a:solidFill>
              </a:rPr>
              <a:t> </a:t>
            </a:r>
            <a:r>
              <a:rPr lang="en-US" dirty="0" err="1">
                <a:solidFill>
                  <a:schemeClr val="accent2">
                    <a:lumMod val="60000"/>
                    <a:lumOff val="40000"/>
                  </a:schemeClr>
                </a:solidFill>
              </a:rPr>
              <a:t>okrog</a:t>
            </a:r>
            <a:r>
              <a:rPr lang="en-US" dirty="0">
                <a:solidFill>
                  <a:schemeClr val="accent2">
                    <a:lumMod val="60000"/>
                    <a:lumOff val="40000"/>
                  </a:schemeClr>
                </a:solidFill>
              </a:rPr>
              <a:t> 2kg. </a:t>
            </a:r>
            <a:r>
              <a:rPr lang="en-US" dirty="0" err="1">
                <a:solidFill>
                  <a:schemeClr val="accent2">
                    <a:lumMod val="60000"/>
                    <a:lumOff val="40000"/>
                  </a:schemeClr>
                </a:solidFill>
              </a:rPr>
              <a:t>Rastejo</a:t>
            </a:r>
            <a:r>
              <a:rPr lang="en-US" dirty="0">
                <a:solidFill>
                  <a:schemeClr val="accent2">
                    <a:lumMod val="60000"/>
                    <a:lumOff val="40000"/>
                  </a:schemeClr>
                </a:solidFill>
              </a:rPr>
              <a:t> </a:t>
            </a:r>
            <a:r>
              <a:rPr lang="en-US" dirty="0" err="1">
                <a:solidFill>
                  <a:schemeClr val="accent2">
                    <a:lumMod val="60000"/>
                    <a:lumOff val="40000"/>
                  </a:schemeClr>
                </a:solidFill>
              </a:rPr>
              <a:t>okrog</a:t>
            </a:r>
            <a:r>
              <a:rPr lang="en-US" dirty="0">
                <a:solidFill>
                  <a:schemeClr val="accent2">
                    <a:lumMod val="60000"/>
                    <a:lumOff val="40000"/>
                  </a:schemeClr>
                </a:solidFill>
              </a:rPr>
              <a:t> </a:t>
            </a:r>
            <a:r>
              <a:rPr lang="en-US" dirty="0" err="1">
                <a:solidFill>
                  <a:schemeClr val="accent2">
                    <a:lumMod val="60000"/>
                    <a:lumOff val="40000"/>
                  </a:schemeClr>
                </a:solidFill>
              </a:rPr>
              <a:t>debla</a:t>
            </a:r>
            <a:r>
              <a:rPr lang="en-US" dirty="0">
                <a:solidFill>
                  <a:schemeClr val="accent2">
                    <a:lumMod val="60000"/>
                    <a:lumOff val="40000"/>
                  </a:schemeClr>
                </a:solidFill>
              </a:rPr>
              <a:t> </a:t>
            </a:r>
            <a:r>
              <a:rPr lang="en-US" dirty="0" err="1">
                <a:solidFill>
                  <a:schemeClr val="accent2">
                    <a:lumMod val="60000"/>
                    <a:lumOff val="40000"/>
                  </a:schemeClr>
                </a:solidFill>
              </a:rPr>
              <a:t>drevesa</a:t>
            </a:r>
            <a:r>
              <a:rPr lang="en-US" dirty="0">
                <a:solidFill>
                  <a:schemeClr val="accent2">
                    <a:lumMod val="60000"/>
                    <a:lumOff val="40000"/>
                  </a:schemeClr>
                </a:solidFill>
              </a:rPr>
              <a:t> in </a:t>
            </a:r>
            <a:r>
              <a:rPr lang="en-US" dirty="0" err="1">
                <a:solidFill>
                  <a:schemeClr val="accent2">
                    <a:lumMod val="60000"/>
                    <a:lumOff val="40000"/>
                  </a:schemeClr>
                </a:solidFill>
              </a:rPr>
              <a:t>visijo</a:t>
            </a:r>
            <a:r>
              <a:rPr lang="en-US" dirty="0">
                <a:solidFill>
                  <a:schemeClr val="accent2">
                    <a:lumMod val="60000"/>
                    <a:lumOff val="40000"/>
                  </a:schemeClr>
                </a:solidFill>
              </a:rPr>
              <a:t> </a:t>
            </a:r>
            <a:r>
              <a:rPr lang="en-US" dirty="0" err="1">
                <a:solidFill>
                  <a:schemeClr val="accent2">
                    <a:lumMod val="60000"/>
                    <a:lumOff val="40000"/>
                  </a:schemeClr>
                </a:solidFill>
              </a:rPr>
              <a:t>iz</a:t>
            </a:r>
            <a:r>
              <a:rPr lang="en-US" dirty="0">
                <a:solidFill>
                  <a:schemeClr val="accent2">
                    <a:lumMod val="60000"/>
                    <a:lumOff val="40000"/>
                  </a:schemeClr>
                </a:solidFill>
              </a:rPr>
              <a:t> „</a:t>
            </a:r>
            <a:r>
              <a:rPr lang="en-US" dirty="0" err="1">
                <a:solidFill>
                  <a:schemeClr val="accent2">
                    <a:lumMod val="60000"/>
                    <a:lumOff val="40000"/>
                  </a:schemeClr>
                </a:solidFill>
              </a:rPr>
              <a:t>trte</a:t>
            </a:r>
            <a:r>
              <a:rPr lang="en-US" dirty="0">
                <a:solidFill>
                  <a:schemeClr val="accent2">
                    <a:lumMod val="60000"/>
                    <a:lumOff val="40000"/>
                  </a:schemeClr>
                </a:solidFill>
              </a:rPr>
              <a:t>“. Da se </a:t>
            </a:r>
            <a:r>
              <a:rPr lang="en-US" dirty="0" err="1">
                <a:solidFill>
                  <a:schemeClr val="accent2">
                    <a:lumMod val="60000"/>
                    <a:lumOff val="40000"/>
                  </a:schemeClr>
                </a:solidFill>
              </a:rPr>
              <a:t>dobi</a:t>
            </a:r>
            <a:r>
              <a:rPr lang="en-US" dirty="0">
                <a:solidFill>
                  <a:schemeClr val="accent2">
                    <a:lumMod val="60000"/>
                    <a:lumOff val="40000"/>
                  </a:schemeClr>
                </a:solidFill>
              </a:rPr>
              <a:t> </a:t>
            </a:r>
            <a:r>
              <a:rPr lang="en-US" dirty="0" err="1">
                <a:solidFill>
                  <a:schemeClr val="accent2">
                    <a:lumMod val="60000"/>
                    <a:lumOff val="40000"/>
                  </a:schemeClr>
                </a:solidFill>
              </a:rPr>
              <a:t>brazilski</a:t>
            </a:r>
            <a:r>
              <a:rPr lang="en-US" dirty="0">
                <a:solidFill>
                  <a:schemeClr val="accent2">
                    <a:lumMod val="60000"/>
                    <a:lumOff val="40000"/>
                  </a:schemeClr>
                </a:solidFill>
              </a:rPr>
              <a:t> </a:t>
            </a:r>
            <a:r>
              <a:rPr lang="en-US" dirty="0" err="1">
                <a:solidFill>
                  <a:schemeClr val="accent2">
                    <a:lumMod val="60000"/>
                    <a:lumOff val="40000"/>
                  </a:schemeClr>
                </a:solidFill>
              </a:rPr>
              <a:t>orešček</a:t>
            </a:r>
            <a:r>
              <a:rPr lang="en-US" dirty="0">
                <a:solidFill>
                  <a:schemeClr val="accent2">
                    <a:lumMod val="60000"/>
                    <a:lumOff val="40000"/>
                  </a:schemeClr>
                </a:solidFill>
              </a:rPr>
              <a:t> v </a:t>
            </a:r>
            <a:r>
              <a:rPr lang="en-US" dirty="0" err="1">
                <a:solidFill>
                  <a:schemeClr val="accent2">
                    <a:lumMod val="60000"/>
                    <a:lumOff val="40000"/>
                  </a:schemeClr>
                </a:solidFill>
              </a:rPr>
              <a:t>takšni</a:t>
            </a:r>
            <a:r>
              <a:rPr lang="en-US" dirty="0">
                <a:solidFill>
                  <a:schemeClr val="accent2">
                    <a:lumMod val="60000"/>
                    <a:lumOff val="40000"/>
                  </a:schemeClr>
                </a:solidFill>
              </a:rPr>
              <a:t> </a:t>
            </a:r>
            <a:r>
              <a:rPr lang="en-US" dirty="0" err="1">
                <a:solidFill>
                  <a:schemeClr val="accent2">
                    <a:lumMod val="60000"/>
                    <a:lumOff val="40000"/>
                  </a:schemeClr>
                </a:solidFill>
              </a:rPr>
              <a:t>obliki</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ga</a:t>
            </a:r>
            <a:r>
              <a:rPr lang="en-US" dirty="0">
                <a:solidFill>
                  <a:schemeClr val="accent2">
                    <a:lumMod val="60000"/>
                    <a:lumOff val="40000"/>
                  </a:schemeClr>
                </a:solidFill>
              </a:rPr>
              <a:t> mi </a:t>
            </a:r>
            <a:r>
              <a:rPr lang="en-US" dirty="0" err="1">
                <a:solidFill>
                  <a:schemeClr val="accent2">
                    <a:lumMod val="60000"/>
                    <a:lumOff val="40000"/>
                  </a:schemeClr>
                </a:solidFill>
              </a:rPr>
              <a:t>kupujemo</a:t>
            </a:r>
            <a:r>
              <a:rPr lang="en-US" dirty="0">
                <a:solidFill>
                  <a:schemeClr val="accent2">
                    <a:lumMod val="60000"/>
                    <a:lumOff val="40000"/>
                  </a:schemeClr>
                </a:solidFill>
              </a:rPr>
              <a:t>, je </a:t>
            </a:r>
            <a:r>
              <a:rPr lang="en-US" dirty="0" err="1">
                <a:solidFill>
                  <a:schemeClr val="accent2">
                    <a:lumMod val="60000"/>
                    <a:lumOff val="40000"/>
                  </a:schemeClr>
                </a:solidFill>
              </a:rPr>
              <a:t>najprej</a:t>
            </a:r>
            <a:r>
              <a:rPr lang="en-US" dirty="0">
                <a:solidFill>
                  <a:schemeClr val="accent2">
                    <a:lumMod val="60000"/>
                    <a:lumOff val="40000"/>
                  </a:schemeClr>
                </a:solidFill>
              </a:rPr>
              <a:t> </a:t>
            </a:r>
            <a:r>
              <a:rPr lang="en-US" dirty="0" err="1">
                <a:solidFill>
                  <a:schemeClr val="accent2">
                    <a:lumMod val="60000"/>
                    <a:lumOff val="40000"/>
                  </a:schemeClr>
                </a:solidFill>
              </a:rPr>
              <a:t>potrebno</a:t>
            </a:r>
            <a:r>
              <a:rPr lang="en-US" dirty="0">
                <a:solidFill>
                  <a:schemeClr val="accent2">
                    <a:lumMod val="60000"/>
                    <a:lumOff val="40000"/>
                  </a:schemeClr>
                </a:solidFill>
              </a:rPr>
              <a:t> </a:t>
            </a:r>
            <a:r>
              <a:rPr lang="en-US" dirty="0" err="1">
                <a:solidFill>
                  <a:schemeClr val="accent2">
                    <a:lumMod val="60000"/>
                    <a:lumOff val="40000"/>
                  </a:schemeClr>
                </a:solidFill>
              </a:rPr>
              <a:t>razbiti</a:t>
            </a:r>
            <a:r>
              <a:rPr lang="en-US" dirty="0">
                <a:solidFill>
                  <a:schemeClr val="accent2">
                    <a:lumMod val="60000"/>
                    <a:lumOff val="40000"/>
                  </a:schemeClr>
                </a:solidFill>
              </a:rPr>
              <a:t> </a:t>
            </a:r>
            <a:r>
              <a:rPr lang="en-US" dirty="0" err="1">
                <a:solidFill>
                  <a:schemeClr val="accent2">
                    <a:lumMod val="60000"/>
                    <a:lumOff val="40000"/>
                  </a:schemeClr>
                </a:solidFill>
              </a:rPr>
              <a:t>trdno</a:t>
            </a:r>
            <a:r>
              <a:rPr lang="en-US" dirty="0">
                <a:solidFill>
                  <a:schemeClr val="accent2">
                    <a:lumMod val="60000"/>
                    <a:lumOff val="40000"/>
                  </a:schemeClr>
                </a:solidFill>
              </a:rPr>
              <a:t> </a:t>
            </a:r>
            <a:r>
              <a:rPr lang="en-US" dirty="0" err="1">
                <a:solidFill>
                  <a:schemeClr val="accent2">
                    <a:lumMod val="60000"/>
                    <a:lumOff val="40000"/>
                  </a:schemeClr>
                </a:solidFill>
              </a:rPr>
              <a:t>lupino</a:t>
            </a:r>
            <a:r>
              <a:rPr lang="en-US" dirty="0">
                <a:solidFill>
                  <a:schemeClr val="accent2">
                    <a:lumMod val="60000"/>
                    <a:lumOff val="40000"/>
                  </a:schemeClr>
                </a:solidFill>
              </a:rPr>
              <a:t> </a:t>
            </a:r>
            <a:r>
              <a:rPr lang="en-US" dirty="0" err="1">
                <a:solidFill>
                  <a:schemeClr val="accent2">
                    <a:lumMod val="60000"/>
                    <a:lumOff val="40000"/>
                  </a:schemeClr>
                </a:solidFill>
              </a:rPr>
              <a:t>sadeža</a:t>
            </a:r>
            <a:r>
              <a:rPr lang="en-US" dirty="0">
                <a:solidFill>
                  <a:schemeClr val="accent2">
                    <a:lumMod val="60000"/>
                    <a:lumOff val="40000"/>
                  </a:schemeClr>
                </a:solidFill>
              </a:rPr>
              <a:t>. V </a:t>
            </a:r>
            <a:r>
              <a:rPr lang="en-US" dirty="0" err="1">
                <a:solidFill>
                  <a:schemeClr val="accent2">
                    <a:lumMod val="60000"/>
                    <a:lumOff val="40000"/>
                  </a:schemeClr>
                </a:solidFill>
              </a:rPr>
              <a:t>notranjosti</a:t>
            </a:r>
            <a:r>
              <a:rPr lang="en-US" dirty="0">
                <a:solidFill>
                  <a:schemeClr val="accent2">
                    <a:lumMod val="60000"/>
                    <a:lumOff val="40000"/>
                  </a:schemeClr>
                </a:solidFill>
              </a:rPr>
              <a:t> </a:t>
            </a:r>
            <a:r>
              <a:rPr lang="en-US" dirty="0" err="1">
                <a:solidFill>
                  <a:schemeClr val="accent2">
                    <a:lumMod val="60000"/>
                    <a:lumOff val="40000"/>
                  </a:schemeClr>
                </a:solidFill>
              </a:rPr>
              <a:t>tega</a:t>
            </a:r>
            <a:r>
              <a:rPr lang="en-US" dirty="0">
                <a:solidFill>
                  <a:schemeClr val="accent2">
                    <a:lumMod val="60000"/>
                    <a:lumOff val="40000"/>
                  </a:schemeClr>
                </a:solidFill>
              </a:rPr>
              <a:t> </a:t>
            </a:r>
            <a:r>
              <a:rPr lang="en-US" dirty="0" err="1">
                <a:solidFill>
                  <a:schemeClr val="accent2">
                    <a:lumMod val="60000"/>
                    <a:lumOff val="40000"/>
                  </a:schemeClr>
                </a:solidFill>
              </a:rPr>
              <a:t>ogromnega</a:t>
            </a:r>
            <a:r>
              <a:rPr lang="en-US" dirty="0">
                <a:solidFill>
                  <a:schemeClr val="accent2">
                    <a:lumMod val="60000"/>
                    <a:lumOff val="40000"/>
                  </a:schemeClr>
                </a:solidFill>
              </a:rPr>
              <a:t> </a:t>
            </a:r>
            <a:r>
              <a:rPr lang="en-US" dirty="0" err="1">
                <a:solidFill>
                  <a:schemeClr val="accent2">
                    <a:lumMod val="60000"/>
                    <a:lumOff val="40000"/>
                  </a:schemeClr>
                </a:solidFill>
              </a:rPr>
              <a:t>sadeža</a:t>
            </a:r>
            <a:r>
              <a:rPr lang="en-US" dirty="0">
                <a:solidFill>
                  <a:schemeClr val="accent2">
                    <a:lumMod val="60000"/>
                    <a:lumOff val="40000"/>
                  </a:schemeClr>
                </a:solidFill>
              </a:rPr>
              <a:t>, pa </a:t>
            </a:r>
            <a:r>
              <a:rPr lang="en-US" dirty="0" err="1">
                <a:solidFill>
                  <a:schemeClr val="accent2">
                    <a:lumMod val="60000"/>
                    <a:lumOff val="40000"/>
                  </a:schemeClr>
                </a:solidFill>
              </a:rPr>
              <a:t>najdemo</a:t>
            </a:r>
            <a:r>
              <a:rPr lang="en-US" dirty="0">
                <a:solidFill>
                  <a:schemeClr val="accent2">
                    <a:lumMod val="60000"/>
                    <a:lumOff val="40000"/>
                  </a:schemeClr>
                </a:solidFill>
              </a:rPr>
              <a:t> </a:t>
            </a:r>
            <a:r>
              <a:rPr lang="en-US" dirty="0" err="1">
                <a:solidFill>
                  <a:schemeClr val="accent2">
                    <a:lumMod val="60000"/>
                    <a:lumOff val="40000"/>
                  </a:schemeClr>
                </a:solidFill>
              </a:rPr>
              <a:t>ogromno</a:t>
            </a:r>
            <a:r>
              <a:rPr lang="en-US" dirty="0">
                <a:solidFill>
                  <a:schemeClr val="accent2">
                    <a:lumMod val="60000"/>
                    <a:lumOff val="40000"/>
                  </a:schemeClr>
                </a:solidFill>
              </a:rPr>
              <a:t> </a:t>
            </a:r>
            <a:r>
              <a:rPr lang="en-US" dirty="0" err="1">
                <a:solidFill>
                  <a:schemeClr val="accent2">
                    <a:lumMod val="60000"/>
                    <a:lumOff val="40000"/>
                  </a:schemeClr>
                </a:solidFill>
              </a:rPr>
              <a:t>manjših</a:t>
            </a:r>
            <a:r>
              <a:rPr lang="en-US" dirty="0">
                <a:solidFill>
                  <a:schemeClr val="accent2">
                    <a:lumMod val="60000"/>
                    <a:lumOff val="40000"/>
                  </a:schemeClr>
                </a:solidFill>
              </a:rPr>
              <a:t> </a:t>
            </a:r>
            <a:r>
              <a:rPr lang="en-US" dirty="0" err="1">
                <a:solidFill>
                  <a:schemeClr val="accent2">
                    <a:lumMod val="60000"/>
                    <a:lumOff val="40000"/>
                  </a:schemeClr>
                </a:solidFill>
              </a:rPr>
              <a:t>oreščkov</a:t>
            </a:r>
            <a:r>
              <a:rPr lang="en-US" dirty="0">
                <a:solidFill>
                  <a:schemeClr val="accent2">
                    <a:lumMod val="60000"/>
                    <a:lumOff val="40000"/>
                  </a:schemeClr>
                </a:solidFill>
              </a:rPr>
              <a:t> (8-24), </a:t>
            </a:r>
            <a:r>
              <a:rPr lang="en-US" dirty="0" err="1">
                <a:solidFill>
                  <a:schemeClr val="accent2">
                    <a:lumMod val="60000"/>
                    <a:lumOff val="40000"/>
                  </a:schemeClr>
                </a:solidFill>
              </a:rPr>
              <a:t>ki</a:t>
            </a:r>
            <a:r>
              <a:rPr lang="en-US" dirty="0">
                <a:solidFill>
                  <a:schemeClr val="accent2">
                    <a:lumMod val="60000"/>
                    <a:lumOff val="40000"/>
                  </a:schemeClr>
                </a:solidFill>
              </a:rPr>
              <a:t> so </a:t>
            </a:r>
            <a:r>
              <a:rPr lang="en-US" dirty="0" err="1">
                <a:solidFill>
                  <a:schemeClr val="accent2">
                    <a:lumMod val="60000"/>
                    <a:lumOff val="40000"/>
                  </a:schemeClr>
                </a:solidFill>
              </a:rPr>
              <a:t>razporejeni</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semena</a:t>
            </a:r>
            <a:r>
              <a:rPr lang="en-US" dirty="0">
                <a:solidFill>
                  <a:schemeClr val="accent2">
                    <a:lumMod val="60000"/>
                    <a:lumOff val="40000"/>
                  </a:schemeClr>
                </a:solidFill>
              </a:rPr>
              <a:t>. </a:t>
            </a:r>
            <a:r>
              <a:rPr lang="en-US" dirty="0" err="1">
                <a:solidFill>
                  <a:schemeClr val="accent2">
                    <a:lumMod val="60000"/>
                    <a:lumOff val="40000"/>
                  </a:schemeClr>
                </a:solidFill>
              </a:rPr>
              <a:t>Preden</a:t>
            </a:r>
            <a:r>
              <a:rPr lang="en-US" dirty="0">
                <a:solidFill>
                  <a:schemeClr val="accent2">
                    <a:lumMod val="60000"/>
                    <a:lumOff val="40000"/>
                  </a:schemeClr>
                </a:solidFill>
              </a:rPr>
              <a:t> pa je </a:t>
            </a:r>
            <a:r>
              <a:rPr lang="en-US" dirty="0" err="1">
                <a:solidFill>
                  <a:schemeClr val="accent2">
                    <a:lumMod val="60000"/>
                    <a:lumOff val="40000"/>
                  </a:schemeClr>
                </a:solidFill>
              </a:rPr>
              <a:t>brazilski</a:t>
            </a:r>
            <a:r>
              <a:rPr lang="en-US" dirty="0">
                <a:solidFill>
                  <a:schemeClr val="accent2">
                    <a:lumMod val="60000"/>
                    <a:lumOff val="40000"/>
                  </a:schemeClr>
                </a:solidFill>
              </a:rPr>
              <a:t> </a:t>
            </a:r>
            <a:r>
              <a:rPr lang="en-US" dirty="0" err="1">
                <a:solidFill>
                  <a:schemeClr val="accent2">
                    <a:lumMod val="60000"/>
                    <a:lumOff val="40000"/>
                  </a:schemeClr>
                </a:solidFill>
              </a:rPr>
              <a:t>orešček</a:t>
            </a:r>
            <a:r>
              <a:rPr lang="en-US" dirty="0">
                <a:solidFill>
                  <a:schemeClr val="accent2">
                    <a:lumMod val="60000"/>
                    <a:lumOff val="40000"/>
                  </a:schemeClr>
                </a:solidFill>
              </a:rPr>
              <a:t> </a:t>
            </a:r>
            <a:r>
              <a:rPr lang="en-US" dirty="0" err="1">
                <a:solidFill>
                  <a:schemeClr val="accent2">
                    <a:lumMod val="60000"/>
                    <a:lumOff val="40000"/>
                  </a:schemeClr>
                </a:solidFill>
              </a:rPr>
              <a:t>pripravljen</a:t>
            </a:r>
            <a:r>
              <a:rPr lang="en-US" dirty="0">
                <a:solidFill>
                  <a:schemeClr val="accent2">
                    <a:lumMod val="60000"/>
                    <a:lumOff val="40000"/>
                  </a:schemeClr>
                </a:solidFill>
              </a:rPr>
              <a:t> </a:t>
            </a:r>
            <a:r>
              <a:rPr lang="en-US" dirty="0" err="1">
                <a:solidFill>
                  <a:schemeClr val="accent2">
                    <a:lumMod val="60000"/>
                    <a:lumOff val="40000"/>
                  </a:schemeClr>
                </a:solidFill>
              </a:rPr>
              <a:t>za</a:t>
            </a:r>
            <a:r>
              <a:rPr lang="en-US" dirty="0">
                <a:solidFill>
                  <a:schemeClr val="accent2">
                    <a:lumMod val="60000"/>
                    <a:lumOff val="40000"/>
                  </a:schemeClr>
                </a:solidFill>
              </a:rPr>
              <a:t> </a:t>
            </a:r>
            <a:r>
              <a:rPr lang="en-US" dirty="0" err="1">
                <a:solidFill>
                  <a:schemeClr val="accent2">
                    <a:lumMod val="60000"/>
                    <a:lumOff val="40000"/>
                  </a:schemeClr>
                </a:solidFill>
              </a:rPr>
              <a:t>uživanje</a:t>
            </a:r>
            <a:r>
              <a:rPr lang="en-US" dirty="0">
                <a:solidFill>
                  <a:schemeClr val="accent2">
                    <a:lumMod val="60000"/>
                    <a:lumOff val="40000"/>
                  </a:schemeClr>
                </a:solidFill>
              </a:rPr>
              <a:t>, pa je </a:t>
            </a:r>
            <a:r>
              <a:rPr lang="en-US" dirty="0" err="1">
                <a:solidFill>
                  <a:schemeClr val="accent2">
                    <a:lumMod val="60000"/>
                    <a:lumOff val="40000"/>
                  </a:schemeClr>
                </a:solidFill>
              </a:rPr>
              <a:t>še</a:t>
            </a:r>
            <a:r>
              <a:rPr lang="en-US" dirty="0">
                <a:solidFill>
                  <a:schemeClr val="accent2">
                    <a:lumMod val="60000"/>
                    <a:lumOff val="40000"/>
                  </a:schemeClr>
                </a:solidFill>
              </a:rPr>
              <a:t> </a:t>
            </a:r>
            <a:r>
              <a:rPr lang="en-US" dirty="0" err="1">
                <a:solidFill>
                  <a:schemeClr val="accent2">
                    <a:lumMod val="60000"/>
                    <a:lumOff val="40000"/>
                  </a:schemeClr>
                </a:solidFill>
              </a:rPr>
              <a:t>potrebno</a:t>
            </a:r>
            <a:r>
              <a:rPr lang="en-US" dirty="0">
                <a:solidFill>
                  <a:schemeClr val="accent2">
                    <a:lumMod val="60000"/>
                    <a:lumOff val="40000"/>
                  </a:schemeClr>
                </a:solidFill>
              </a:rPr>
              <a:t> </a:t>
            </a:r>
            <a:r>
              <a:rPr lang="en-US" dirty="0" err="1">
                <a:solidFill>
                  <a:schemeClr val="accent2">
                    <a:lumMod val="60000"/>
                    <a:lumOff val="40000"/>
                  </a:schemeClr>
                </a:solidFill>
              </a:rPr>
              <a:t>odstraniti</a:t>
            </a:r>
            <a:r>
              <a:rPr lang="en-US" dirty="0">
                <a:solidFill>
                  <a:schemeClr val="accent2">
                    <a:lumMod val="60000"/>
                    <a:lumOff val="40000"/>
                  </a:schemeClr>
                </a:solidFill>
              </a:rPr>
              <a:t> </a:t>
            </a:r>
            <a:r>
              <a:rPr lang="en-US" dirty="0" err="1">
                <a:solidFill>
                  <a:schemeClr val="accent2">
                    <a:lumMod val="60000"/>
                    <a:lumOff val="40000"/>
                  </a:schemeClr>
                </a:solidFill>
              </a:rPr>
              <a:t>trikotno</a:t>
            </a:r>
            <a:r>
              <a:rPr lang="en-US" dirty="0">
                <a:solidFill>
                  <a:schemeClr val="accent2">
                    <a:lumMod val="60000"/>
                    <a:lumOff val="40000"/>
                  </a:schemeClr>
                </a:solidFill>
              </a:rPr>
              <a:t> </a:t>
            </a:r>
            <a:r>
              <a:rPr lang="en-US" dirty="0" err="1">
                <a:solidFill>
                  <a:schemeClr val="accent2">
                    <a:lumMod val="60000"/>
                    <a:lumOff val="40000"/>
                  </a:schemeClr>
                </a:solidFill>
              </a:rPr>
              <a:t>membrano</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a:t>
            </a:r>
            <a:r>
              <a:rPr lang="en-US" dirty="0" err="1">
                <a:solidFill>
                  <a:schemeClr val="accent2">
                    <a:lumMod val="60000"/>
                    <a:lumOff val="40000"/>
                  </a:schemeClr>
                </a:solidFill>
              </a:rPr>
              <a:t>ni</a:t>
            </a:r>
            <a:r>
              <a:rPr lang="en-US" dirty="0">
                <a:solidFill>
                  <a:schemeClr val="accent2">
                    <a:lumMod val="60000"/>
                    <a:lumOff val="40000"/>
                  </a:schemeClr>
                </a:solidFill>
              </a:rPr>
              <a:t> </a:t>
            </a:r>
            <a:r>
              <a:rPr lang="en-US" dirty="0" err="1">
                <a:solidFill>
                  <a:schemeClr val="accent2">
                    <a:lumMod val="60000"/>
                    <a:lumOff val="40000"/>
                  </a:schemeClr>
                </a:solidFill>
              </a:rPr>
              <a:t>primerna</a:t>
            </a:r>
            <a:r>
              <a:rPr lang="en-US" dirty="0">
                <a:solidFill>
                  <a:schemeClr val="accent2">
                    <a:lumMod val="60000"/>
                    <a:lumOff val="40000"/>
                  </a:schemeClr>
                </a:solidFill>
              </a:rPr>
              <a:t> </a:t>
            </a:r>
            <a:r>
              <a:rPr lang="en-US" dirty="0" err="1">
                <a:solidFill>
                  <a:schemeClr val="accent2">
                    <a:lumMod val="60000"/>
                    <a:lumOff val="40000"/>
                  </a:schemeClr>
                </a:solidFill>
              </a:rPr>
              <a:t>za</a:t>
            </a:r>
            <a:r>
              <a:rPr lang="en-US" dirty="0">
                <a:solidFill>
                  <a:schemeClr val="accent2">
                    <a:lumMod val="60000"/>
                    <a:lumOff val="40000"/>
                  </a:schemeClr>
                </a:solidFill>
              </a:rPr>
              <a:t> </a:t>
            </a:r>
            <a:r>
              <a:rPr lang="en-US" dirty="0" err="1">
                <a:solidFill>
                  <a:schemeClr val="accent2">
                    <a:lumMod val="60000"/>
                    <a:lumOff val="40000"/>
                  </a:schemeClr>
                </a:solidFill>
              </a:rPr>
              <a:t>uživanje</a:t>
            </a:r>
            <a:r>
              <a:rPr lang="en-US" dirty="0">
                <a:solidFill>
                  <a:schemeClr val="accent2">
                    <a:lumMod val="60000"/>
                    <a:lumOff val="40000"/>
                  </a:schemeClr>
                </a:solidFill>
              </a:rPr>
              <a:t>. V </a:t>
            </a:r>
            <a:r>
              <a:rPr lang="en-US" dirty="0" err="1">
                <a:solidFill>
                  <a:schemeClr val="accent2">
                    <a:lumMod val="60000"/>
                    <a:lumOff val="40000"/>
                  </a:schemeClr>
                </a:solidFill>
              </a:rPr>
              <a:t>primerjavi</a:t>
            </a:r>
            <a:r>
              <a:rPr lang="en-US" dirty="0">
                <a:solidFill>
                  <a:schemeClr val="accent2">
                    <a:lumMod val="60000"/>
                    <a:lumOff val="40000"/>
                  </a:schemeClr>
                </a:solidFill>
              </a:rPr>
              <a:t> z </a:t>
            </a:r>
            <a:r>
              <a:rPr lang="en-US" dirty="0" err="1">
                <a:solidFill>
                  <a:schemeClr val="accent2">
                    <a:lumMod val="60000"/>
                    <a:lumOff val="40000"/>
                  </a:schemeClr>
                </a:solidFill>
              </a:rPr>
              <a:t>ostalimi</a:t>
            </a:r>
            <a:r>
              <a:rPr lang="en-US" dirty="0">
                <a:solidFill>
                  <a:schemeClr val="accent2">
                    <a:lumMod val="60000"/>
                    <a:lumOff val="40000"/>
                  </a:schemeClr>
                </a:solidFill>
              </a:rPr>
              <a:t> </a:t>
            </a:r>
            <a:r>
              <a:rPr lang="en-US" dirty="0" err="1">
                <a:solidFill>
                  <a:schemeClr val="accent2">
                    <a:lumMod val="60000"/>
                    <a:lumOff val="40000"/>
                  </a:schemeClr>
                </a:solidFill>
              </a:rPr>
              <a:t>oreščki</a:t>
            </a:r>
            <a:r>
              <a:rPr lang="en-US" dirty="0">
                <a:solidFill>
                  <a:schemeClr val="accent2">
                    <a:lumMod val="60000"/>
                    <a:lumOff val="40000"/>
                  </a:schemeClr>
                </a:solidFill>
              </a:rPr>
              <a:t>, </a:t>
            </a:r>
            <a:r>
              <a:rPr lang="en-US" dirty="0" err="1">
                <a:solidFill>
                  <a:schemeClr val="accent2">
                    <a:lumMod val="60000"/>
                    <a:lumOff val="40000"/>
                  </a:schemeClr>
                </a:solidFill>
              </a:rPr>
              <a:t>štejemo</a:t>
            </a:r>
            <a:r>
              <a:rPr lang="en-US" dirty="0">
                <a:solidFill>
                  <a:schemeClr val="accent2">
                    <a:lumMod val="60000"/>
                    <a:lumOff val="40000"/>
                  </a:schemeClr>
                </a:solidFill>
              </a:rPr>
              <a:t> </a:t>
            </a:r>
            <a:r>
              <a:rPr lang="en-US" dirty="0" err="1">
                <a:solidFill>
                  <a:schemeClr val="accent2">
                    <a:lumMod val="60000"/>
                    <a:lumOff val="40000"/>
                  </a:schemeClr>
                </a:solidFill>
              </a:rPr>
              <a:t>Brazilske</a:t>
            </a:r>
            <a:r>
              <a:rPr lang="en-US" dirty="0">
                <a:solidFill>
                  <a:schemeClr val="accent2">
                    <a:lumMod val="60000"/>
                    <a:lumOff val="40000"/>
                  </a:schemeClr>
                </a:solidFill>
              </a:rPr>
              <a:t> </a:t>
            </a:r>
            <a:r>
              <a:rPr lang="en-US" dirty="0" err="1">
                <a:solidFill>
                  <a:schemeClr val="accent2">
                    <a:lumMod val="60000"/>
                    <a:lumOff val="40000"/>
                  </a:schemeClr>
                </a:solidFill>
              </a:rPr>
              <a:t>oreščke</a:t>
            </a:r>
            <a:r>
              <a:rPr lang="en-US" dirty="0">
                <a:solidFill>
                  <a:schemeClr val="accent2">
                    <a:lumMod val="60000"/>
                    <a:lumOff val="40000"/>
                  </a:schemeClr>
                </a:solidFill>
              </a:rPr>
              <a:t> med </a:t>
            </a:r>
            <a:r>
              <a:rPr lang="en-US" dirty="0" err="1">
                <a:solidFill>
                  <a:schemeClr val="accent2">
                    <a:lumMod val="60000"/>
                    <a:lumOff val="40000"/>
                  </a:schemeClr>
                </a:solidFill>
              </a:rPr>
              <a:t>semena</a:t>
            </a:r>
            <a:r>
              <a:rPr lang="en-US" dirty="0">
                <a:solidFill>
                  <a:schemeClr val="accent2">
                    <a:lumMod val="60000"/>
                    <a:lumOff val="40000"/>
                  </a:schemeClr>
                </a:solidFill>
              </a:rPr>
              <a:t> in ne </a:t>
            </a:r>
            <a:r>
              <a:rPr lang="en-US" dirty="0" err="1">
                <a:solidFill>
                  <a:schemeClr val="accent2">
                    <a:lumMod val="60000"/>
                    <a:lumOff val="40000"/>
                  </a:schemeClr>
                </a:solidFill>
              </a:rPr>
              <a:t>oreščke</a:t>
            </a:r>
            <a:r>
              <a:rPr lang="en-US" dirty="0">
                <a:solidFill>
                  <a:schemeClr val="accent2">
                    <a:lumMod val="60000"/>
                    <a:lumOff val="40000"/>
                  </a:schemeClr>
                </a:solidFill>
              </a:rPr>
              <a:t>.</a:t>
            </a:r>
          </a:p>
        </p:txBody>
      </p:sp>
      <p:pic>
        <p:nvPicPr>
          <p:cNvPr id="4" name="Slika 3"/>
          <p:cNvPicPr>
            <a:picLocks noChangeAspect="1"/>
          </p:cNvPicPr>
          <p:nvPr/>
        </p:nvPicPr>
        <p:blipFill>
          <a:blip r:embed="rId3"/>
          <a:stretch>
            <a:fillRect/>
          </a:stretch>
        </p:blipFill>
        <p:spPr>
          <a:xfrm>
            <a:off x="3737113" y="2670313"/>
            <a:ext cx="3909391" cy="3909391"/>
          </a:xfrm>
          <a:prstGeom prst="rect">
            <a:avLst/>
          </a:prstGeom>
          <a:ln>
            <a:noFill/>
          </a:ln>
          <a:effectLst>
            <a:outerShdw blurRad="292100" dist="139700" dir="2700000" algn="tl" rotWithShape="0">
              <a:srgbClr val="333333">
                <a:alpha val="65000"/>
              </a:srgbClr>
            </a:outerShdw>
          </a:effectLst>
        </p:spPr>
      </p:pic>
      <p:pic>
        <p:nvPicPr>
          <p:cNvPr id="6" name="Slika 5"/>
          <p:cNvPicPr>
            <a:picLocks noChangeAspect="1"/>
          </p:cNvPicPr>
          <p:nvPr/>
        </p:nvPicPr>
        <p:blipFill>
          <a:blip r:embed="rId4"/>
          <a:stretch>
            <a:fillRect/>
          </a:stretch>
        </p:blipFill>
        <p:spPr>
          <a:xfrm>
            <a:off x="36443" y="2879034"/>
            <a:ext cx="3700670" cy="3700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6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20000">
        <p15:prstTrans prst="origami"/>
      </p:transition>
    </mc:Choice>
    <mc:Fallback xmlns="">
      <p:transition spd="slow" advClick="0" advTm="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0" y="0"/>
            <a:ext cx="5774709" cy="3844994"/>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a:off x="2726709" y="4153334"/>
            <a:ext cx="6096000" cy="2308324"/>
          </a:xfrm>
          <a:prstGeom prst="rect">
            <a:avLst/>
          </a:prstGeom>
        </p:spPr>
        <p:txBody>
          <a:bodyPr>
            <a:spAutoFit/>
          </a:bodyPr>
          <a:lstStyle/>
          <a:p>
            <a:r>
              <a:rPr lang="en-US" dirty="0" err="1">
                <a:solidFill>
                  <a:schemeClr val="accent2">
                    <a:lumMod val="60000"/>
                    <a:lumOff val="40000"/>
                  </a:schemeClr>
                </a:solidFill>
              </a:rPr>
              <a:t>Muškatni</a:t>
            </a:r>
            <a:r>
              <a:rPr lang="en-US" dirty="0">
                <a:solidFill>
                  <a:schemeClr val="accent2">
                    <a:lumMod val="60000"/>
                    <a:lumOff val="40000"/>
                  </a:schemeClr>
                </a:solidFill>
              </a:rPr>
              <a:t> </a:t>
            </a:r>
            <a:r>
              <a:rPr lang="en-US" dirty="0" err="1">
                <a:solidFill>
                  <a:schemeClr val="accent2">
                    <a:lumMod val="60000"/>
                    <a:lumOff val="40000"/>
                  </a:schemeClr>
                </a:solidFill>
              </a:rPr>
              <a:t>orešček</a:t>
            </a:r>
            <a:r>
              <a:rPr lang="en-US" dirty="0">
                <a:solidFill>
                  <a:schemeClr val="accent2">
                    <a:lumMod val="60000"/>
                    <a:lumOff val="40000"/>
                  </a:schemeClr>
                </a:solidFill>
              </a:rPr>
              <a:t> </a:t>
            </a:r>
            <a:r>
              <a:rPr lang="en-US" dirty="0" err="1">
                <a:solidFill>
                  <a:schemeClr val="accent2">
                    <a:lumMod val="60000"/>
                    <a:lumOff val="40000"/>
                  </a:schemeClr>
                </a:solidFill>
              </a:rPr>
              <a:t>raste</a:t>
            </a:r>
            <a:r>
              <a:rPr lang="en-US" dirty="0">
                <a:solidFill>
                  <a:schemeClr val="accent2">
                    <a:lumMod val="60000"/>
                    <a:lumOff val="40000"/>
                  </a:schemeClr>
                </a:solidFill>
              </a:rPr>
              <a:t> </a:t>
            </a:r>
            <a:r>
              <a:rPr lang="en-US" dirty="0" err="1">
                <a:solidFill>
                  <a:schemeClr val="accent2">
                    <a:lumMod val="60000"/>
                    <a:lumOff val="40000"/>
                  </a:schemeClr>
                </a:solidFill>
              </a:rPr>
              <a:t>na</a:t>
            </a:r>
            <a:r>
              <a:rPr lang="en-US" dirty="0">
                <a:solidFill>
                  <a:schemeClr val="accent2">
                    <a:lumMod val="60000"/>
                    <a:lumOff val="40000"/>
                  </a:schemeClr>
                </a:solidFill>
              </a:rPr>
              <a:t> </a:t>
            </a:r>
            <a:r>
              <a:rPr lang="en-US" dirty="0" err="1">
                <a:solidFill>
                  <a:schemeClr val="accent2">
                    <a:lumMod val="60000"/>
                    <a:lumOff val="40000"/>
                  </a:schemeClr>
                </a:solidFill>
              </a:rPr>
              <a:t>zimzelenem</a:t>
            </a:r>
            <a:r>
              <a:rPr lang="en-US" dirty="0">
                <a:solidFill>
                  <a:schemeClr val="accent2">
                    <a:lumMod val="60000"/>
                    <a:lumOff val="40000"/>
                  </a:schemeClr>
                </a:solidFill>
              </a:rPr>
              <a:t> </a:t>
            </a:r>
            <a:r>
              <a:rPr lang="en-US" dirty="0" err="1">
                <a:solidFill>
                  <a:schemeClr val="accent2">
                    <a:lumMod val="60000"/>
                    <a:lumOff val="40000"/>
                  </a:schemeClr>
                </a:solidFill>
              </a:rPr>
              <a:t>muškatovem</a:t>
            </a:r>
            <a:r>
              <a:rPr lang="en-US" dirty="0">
                <a:solidFill>
                  <a:schemeClr val="accent2">
                    <a:lumMod val="60000"/>
                    <a:lumOff val="40000"/>
                  </a:schemeClr>
                </a:solidFill>
              </a:rPr>
              <a:t> </a:t>
            </a:r>
            <a:r>
              <a:rPr lang="en-US" dirty="0" err="1">
                <a:solidFill>
                  <a:schemeClr val="accent2">
                    <a:lumMod val="60000"/>
                    <a:lumOff val="40000"/>
                  </a:schemeClr>
                </a:solidFill>
              </a:rPr>
              <a:t>orehu</a:t>
            </a:r>
            <a:r>
              <a:rPr lang="en-US" dirty="0">
                <a:solidFill>
                  <a:schemeClr val="accent2">
                    <a:lumMod val="60000"/>
                    <a:lumOff val="40000"/>
                  </a:schemeClr>
                </a:solidFill>
              </a:rPr>
              <a:t> in </a:t>
            </a:r>
            <a:r>
              <a:rPr lang="en-US" dirty="0" err="1">
                <a:solidFill>
                  <a:schemeClr val="accent2">
                    <a:lumMod val="60000"/>
                    <a:lumOff val="40000"/>
                  </a:schemeClr>
                </a:solidFill>
              </a:rPr>
              <a:t>pravzaprav</a:t>
            </a:r>
            <a:r>
              <a:rPr lang="en-US" dirty="0">
                <a:solidFill>
                  <a:schemeClr val="accent2">
                    <a:lumMod val="60000"/>
                    <a:lumOff val="40000"/>
                  </a:schemeClr>
                </a:solidFill>
              </a:rPr>
              <a:t> </a:t>
            </a:r>
            <a:r>
              <a:rPr lang="en-US" dirty="0" err="1">
                <a:solidFill>
                  <a:schemeClr val="accent2">
                    <a:lumMod val="60000"/>
                    <a:lumOff val="40000"/>
                  </a:schemeClr>
                </a:solidFill>
              </a:rPr>
              <a:t>sploh</a:t>
            </a:r>
            <a:r>
              <a:rPr lang="en-US" dirty="0">
                <a:solidFill>
                  <a:schemeClr val="accent2">
                    <a:lumMod val="60000"/>
                    <a:lumOff val="40000"/>
                  </a:schemeClr>
                </a:solidFill>
              </a:rPr>
              <a:t> </a:t>
            </a:r>
            <a:r>
              <a:rPr lang="en-US" dirty="0" err="1">
                <a:solidFill>
                  <a:schemeClr val="accent2">
                    <a:lumMod val="60000"/>
                    <a:lumOff val="40000"/>
                  </a:schemeClr>
                </a:solidFill>
              </a:rPr>
              <a:t>ni</a:t>
            </a:r>
            <a:r>
              <a:rPr lang="en-US" dirty="0">
                <a:solidFill>
                  <a:schemeClr val="accent2">
                    <a:lumMod val="60000"/>
                    <a:lumOff val="40000"/>
                  </a:schemeClr>
                </a:solidFill>
              </a:rPr>
              <a:t> </a:t>
            </a:r>
            <a:r>
              <a:rPr lang="en-US" dirty="0" err="1">
                <a:solidFill>
                  <a:schemeClr val="accent2">
                    <a:lumMod val="60000"/>
                    <a:lumOff val="40000"/>
                  </a:schemeClr>
                </a:solidFill>
              </a:rPr>
              <a:t>orešček</a:t>
            </a:r>
            <a:r>
              <a:rPr lang="en-US" dirty="0">
                <a:solidFill>
                  <a:schemeClr val="accent2">
                    <a:lumMod val="60000"/>
                    <a:lumOff val="40000"/>
                  </a:schemeClr>
                </a:solidFill>
              </a:rPr>
              <a:t>, </a:t>
            </a:r>
            <a:r>
              <a:rPr lang="en-US" dirty="0" err="1">
                <a:solidFill>
                  <a:schemeClr val="accent2">
                    <a:lumMod val="60000"/>
                    <a:lumOff val="40000"/>
                  </a:schemeClr>
                </a:solidFill>
              </a:rPr>
              <a:t>temveč</a:t>
            </a:r>
            <a:r>
              <a:rPr lang="en-US" dirty="0">
                <a:solidFill>
                  <a:schemeClr val="accent2">
                    <a:lumMod val="60000"/>
                    <a:lumOff val="40000"/>
                  </a:schemeClr>
                </a:solidFill>
              </a:rPr>
              <a:t> </a:t>
            </a:r>
            <a:r>
              <a:rPr lang="en-US" dirty="0" err="1">
                <a:solidFill>
                  <a:schemeClr val="accent2">
                    <a:lumMod val="60000"/>
                    <a:lumOff val="40000"/>
                  </a:schemeClr>
                </a:solidFill>
              </a:rPr>
              <a:t>jedrce</a:t>
            </a:r>
            <a:r>
              <a:rPr lang="en-US" dirty="0">
                <a:solidFill>
                  <a:schemeClr val="accent2">
                    <a:lumMod val="60000"/>
                    <a:lumOff val="40000"/>
                  </a:schemeClr>
                </a:solidFill>
              </a:rPr>
              <a:t> </a:t>
            </a:r>
            <a:r>
              <a:rPr lang="en-US" dirty="0" err="1">
                <a:solidFill>
                  <a:schemeClr val="accent2">
                    <a:lumMod val="60000"/>
                    <a:lumOff val="40000"/>
                  </a:schemeClr>
                </a:solidFill>
              </a:rPr>
              <a:t>breskvi</a:t>
            </a:r>
            <a:r>
              <a:rPr lang="en-US" dirty="0">
                <a:solidFill>
                  <a:schemeClr val="accent2">
                    <a:lumMod val="60000"/>
                    <a:lumOff val="40000"/>
                  </a:schemeClr>
                </a:solidFill>
              </a:rPr>
              <a:t> </a:t>
            </a:r>
            <a:r>
              <a:rPr lang="en-US" dirty="0" err="1">
                <a:solidFill>
                  <a:schemeClr val="accent2">
                    <a:lumMod val="60000"/>
                    <a:lumOff val="40000"/>
                  </a:schemeClr>
                </a:solidFill>
              </a:rPr>
              <a:t>podobnega</a:t>
            </a:r>
            <a:r>
              <a:rPr lang="en-US" dirty="0">
                <a:solidFill>
                  <a:schemeClr val="accent2">
                    <a:lumMod val="60000"/>
                    <a:lumOff val="40000"/>
                  </a:schemeClr>
                </a:solidFill>
              </a:rPr>
              <a:t> </a:t>
            </a:r>
            <a:r>
              <a:rPr lang="en-US" dirty="0" err="1">
                <a:solidFill>
                  <a:schemeClr val="accent2">
                    <a:lumMod val="60000"/>
                    <a:lumOff val="40000"/>
                  </a:schemeClr>
                </a:solidFill>
              </a:rPr>
              <a:t>sadeža</a:t>
            </a:r>
            <a:r>
              <a:rPr lang="en-US" dirty="0">
                <a:solidFill>
                  <a:schemeClr val="accent2">
                    <a:lumMod val="60000"/>
                    <a:lumOff val="40000"/>
                  </a:schemeClr>
                </a:solidFill>
              </a:rPr>
              <a:t>. </a:t>
            </a:r>
            <a:r>
              <a:rPr lang="en-US" dirty="0" err="1">
                <a:solidFill>
                  <a:schemeClr val="accent2">
                    <a:lumMod val="60000"/>
                    <a:lumOff val="40000"/>
                  </a:schemeClr>
                </a:solidFill>
              </a:rPr>
              <a:t>Ti</a:t>
            </a:r>
            <a:r>
              <a:rPr lang="en-US" dirty="0">
                <a:solidFill>
                  <a:schemeClr val="accent2">
                    <a:lumMod val="60000"/>
                    <a:lumOff val="40000"/>
                  </a:schemeClr>
                </a:solidFill>
              </a:rPr>
              <a:t> </a:t>
            </a:r>
            <a:r>
              <a:rPr lang="en-US" dirty="0" err="1">
                <a:solidFill>
                  <a:schemeClr val="accent2">
                    <a:lumMod val="60000"/>
                    <a:lumOff val="40000"/>
                  </a:schemeClr>
                </a:solidFill>
              </a:rPr>
              <a:t>sadeži</a:t>
            </a:r>
            <a:r>
              <a:rPr lang="en-US" dirty="0">
                <a:solidFill>
                  <a:schemeClr val="accent2">
                    <a:lumMod val="60000"/>
                    <a:lumOff val="40000"/>
                  </a:schemeClr>
                </a:solidFill>
              </a:rPr>
              <a:t> so </a:t>
            </a:r>
            <a:r>
              <a:rPr lang="en-US" dirty="0" err="1">
                <a:solidFill>
                  <a:schemeClr val="accent2">
                    <a:lumMod val="60000"/>
                    <a:lumOff val="40000"/>
                  </a:schemeClr>
                </a:solidFill>
              </a:rPr>
              <a:t>rumene</a:t>
            </a:r>
            <a:r>
              <a:rPr lang="en-US" dirty="0">
                <a:solidFill>
                  <a:schemeClr val="accent2">
                    <a:lumMod val="60000"/>
                    <a:lumOff val="40000"/>
                  </a:schemeClr>
                </a:solidFill>
              </a:rPr>
              <a:t> do </a:t>
            </a:r>
            <a:r>
              <a:rPr lang="en-US" dirty="0" err="1">
                <a:solidFill>
                  <a:schemeClr val="accent2">
                    <a:lumMod val="60000"/>
                    <a:lumOff val="40000"/>
                  </a:schemeClr>
                </a:solidFill>
              </a:rPr>
              <a:t>rdeče</a:t>
            </a:r>
            <a:r>
              <a:rPr lang="en-US" dirty="0">
                <a:solidFill>
                  <a:schemeClr val="accent2">
                    <a:lumMod val="60000"/>
                    <a:lumOff val="40000"/>
                  </a:schemeClr>
                </a:solidFill>
              </a:rPr>
              <a:t> </a:t>
            </a:r>
            <a:r>
              <a:rPr lang="en-US" dirty="0" err="1">
                <a:solidFill>
                  <a:schemeClr val="accent2">
                    <a:lumMod val="60000"/>
                    <a:lumOff val="40000"/>
                  </a:schemeClr>
                </a:solidFill>
              </a:rPr>
              <a:t>barve</a:t>
            </a:r>
            <a:r>
              <a:rPr lang="en-US" dirty="0">
                <a:solidFill>
                  <a:schemeClr val="accent2">
                    <a:lumMod val="60000"/>
                    <a:lumOff val="40000"/>
                  </a:schemeClr>
                </a:solidFill>
              </a:rPr>
              <a:t>. Med </a:t>
            </a:r>
            <a:r>
              <a:rPr lang="en-US" dirty="0" err="1">
                <a:solidFill>
                  <a:schemeClr val="accent2">
                    <a:lumMod val="60000"/>
                    <a:lumOff val="40000"/>
                  </a:schemeClr>
                </a:solidFill>
              </a:rPr>
              <a:t>njimi</a:t>
            </a:r>
            <a:r>
              <a:rPr lang="en-US" dirty="0">
                <a:solidFill>
                  <a:schemeClr val="accent2">
                    <a:lumMod val="60000"/>
                    <a:lumOff val="40000"/>
                  </a:schemeClr>
                </a:solidFill>
              </a:rPr>
              <a:t> in </a:t>
            </a:r>
            <a:r>
              <a:rPr lang="en-US" dirty="0" err="1">
                <a:solidFill>
                  <a:schemeClr val="accent2">
                    <a:lumMod val="60000"/>
                    <a:lumOff val="40000"/>
                  </a:schemeClr>
                </a:solidFill>
              </a:rPr>
              <a:t>jedrcem</a:t>
            </a:r>
            <a:r>
              <a:rPr lang="en-US" dirty="0">
                <a:solidFill>
                  <a:schemeClr val="accent2">
                    <a:lumMod val="60000"/>
                    <a:lumOff val="40000"/>
                  </a:schemeClr>
                </a:solidFill>
              </a:rPr>
              <a:t> je </a:t>
            </a:r>
            <a:r>
              <a:rPr lang="en-US" dirty="0" err="1">
                <a:solidFill>
                  <a:schemeClr val="accent2">
                    <a:lumMod val="60000"/>
                    <a:lumOff val="40000"/>
                  </a:schemeClr>
                </a:solidFill>
              </a:rPr>
              <a:t>škrlatno</a:t>
            </a:r>
            <a:r>
              <a:rPr lang="en-US" dirty="0">
                <a:solidFill>
                  <a:schemeClr val="accent2">
                    <a:lumMod val="60000"/>
                    <a:lumOff val="40000"/>
                  </a:schemeClr>
                </a:solidFill>
              </a:rPr>
              <a:t> </a:t>
            </a:r>
            <a:r>
              <a:rPr lang="en-US" dirty="0" err="1">
                <a:solidFill>
                  <a:schemeClr val="accent2">
                    <a:lumMod val="60000"/>
                    <a:lumOff val="40000"/>
                  </a:schemeClr>
                </a:solidFill>
              </a:rPr>
              <a:t>rdeči</a:t>
            </a:r>
            <a:r>
              <a:rPr lang="en-US" dirty="0">
                <a:solidFill>
                  <a:schemeClr val="accent2">
                    <a:lumMod val="60000"/>
                    <a:lumOff val="40000"/>
                  </a:schemeClr>
                </a:solidFill>
              </a:rPr>
              <a:t> </a:t>
            </a:r>
            <a:r>
              <a:rPr lang="en-US" dirty="0" err="1">
                <a:solidFill>
                  <a:schemeClr val="accent2">
                    <a:lumMod val="60000"/>
                    <a:lumOff val="40000"/>
                  </a:schemeClr>
                </a:solidFill>
              </a:rPr>
              <a:t>muškatni</a:t>
            </a:r>
            <a:r>
              <a:rPr lang="en-US" dirty="0">
                <a:solidFill>
                  <a:schemeClr val="accent2">
                    <a:lumMod val="60000"/>
                    <a:lumOff val="40000"/>
                  </a:schemeClr>
                </a:solidFill>
              </a:rPr>
              <a:t> </a:t>
            </a:r>
            <a:r>
              <a:rPr lang="en-US" dirty="0" err="1">
                <a:solidFill>
                  <a:schemeClr val="accent2">
                    <a:lumMod val="60000"/>
                    <a:lumOff val="40000"/>
                  </a:schemeClr>
                </a:solidFill>
              </a:rPr>
              <a:t>cvet</a:t>
            </a:r>
            <a:r>
              <a:rPr lang="en-US" dirty="0">
                <a:solidFill>
                  <a:schemeClr val="accent2">
                    <a:lumMod val="60000"/>
                    <a:lumOff val="40000"/>
                  </a:schemeClr>
                </a:solidFill>
              </a:rPr>
              <a:t>. </a:t>
            </a:r>
            <a:r>
              <a:rPr lang="en-US" dirty="0" err="1">
                <a:solidFill>
                  <a:schemeClr val="accent2">
                    <a:lumMod val="60000"/>
                    <a:lumOff val="40000"/>
                  </a:schemeClr>
                </a:solidFill>
              </a:rPr>
              <a:t>Ko</a:t>
            </a:r>
            <a:r>
              <a:rPr lang="en-US" dirty="0">
                <a:solidFill>
                  <a:schemeClr val="accent2">
                    <a:lumMod val="60000"/>
                    <a:lumOff val="40000"/>
                  </a:schemeClr>
                </a:solidFill>
              </a:rPr>
              <a:t> se ta </a:t>
            </a:r>
            <a:r>
              <a:rPr lang="en-US" dirty="0" err="1">
                <a:solidFill>
                  <a:schemeClr val="accent2">
                    <a:lumMod val="60000"/>
                    <a:lumOff val="40000"/>
                  </a:schemeClr>
                </a:solidFill>
              </a:rPr>
              <a:t>cvet</a:t>
            </a:r>
            <a:r>
              <a:rPr lang="en-US" dirty="0">
                <a:solidFill>
                  <a:schemeClr val="accent2">
                    <a:lumMod val="60000"/>
                    <a:lumOff val="40000"/>
                  </a:schemeClr>
                </a:solidFill>
              </a:rPr>
              <a:t> </a:t>
            </a:r>
            <a:r>
              <a:rPr lang="en-US" dirty="0" err="1">
                <a:solidFill>
                  <a:schemeClr val="accent2">
                    <a:lumMod val="60000"/>
                    <a:lumOff val="40000"/>
                  </a:schemeClr>
                </a:solidFill>
              </a:rPr>
              <a:t>posuši</a:t>
            </a:r>
            <a:r>
              <a:rPr lang="en-US" dirty="0">
                <a:solidFill>
                  <a:schemeClr val="accent2">
                    <a:lumMod val="60000"/>
                    <a:lumOff val="40000"/>
                  </a:schemeClr>
                </a:solidFill>
              </a:rPr>
              <a:t>, </a:t>
            </a:r>
            <a:r>
              <a:rPr lang="en-US" dirty="0" err="1">
                <a:solidFill>
                  <a:schemeClr val="accent2">
                    <a:lumMod val="60000"/>
                    <a:lumOff val="40000"/>
                  </a:schemeClr>
                </a:solidFill>
              </a:rPr>
              <a:t>postane</a:t>
            </a:r>
            <a:r>
              <a:rPr lang="en-US" dirty="0">
                <a:solidFill>
                  <a:schemeClr val="accent2">
                    <a:lumMod val="60000"/>
                    <a:lumOff val="40000"/>
                  </a:schemeClr>
                </a:solidFill>
              </a:rPr>
              <a:t> rumen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jantar</a:t>
            </a:r>
            <a:r>
              <a:rPr lang="en-US" dirty="0">
                <a:solidFill>
                  <a:schemeClr val="accent2">
                    <a:lumMod val="60000"/>
                    <a:lumOff val="40000"/>
                  </a:schemeClr>
                </a:solidFill>
              </a:rPr>
              <a:t> in </a:t>
            </a:r>
            <a:r>
              <a:rPr lang="en-US" dirty="0" err="1">
                <a:solidFill>
                  <a:schemeClr val="accent2">
                    <a:lumMod val="60000"/>
                    <a:lumOff val="40000"/>
                  </a:schemeClr>
                </a:solidFill>
              </a:rPr>
              <a:t>trd</a:t>
            </a:r>
            <a:r>
              <a:rPr lang="en-US" dirty="0">
                <a:solidFill>
                  <a:schemeClr val="accent2">
                    <a:lumMod val="60000"/>
                    <a:lumOff val="40000"/>
                  </a:schemeClr>
                </a:solidFill>
              </a:rPr>
              <a:t>, </a:t>
            </a:r>
            <a:r>
              <a:rPr lang="en-US" dirty="0" err="1">
                <a:solidFill>
                  <a:schemeClr val="accent2">
                    <a:lumMod val="60000"/>
                    <a:lumOff val="40000"/>
                  </a:schemeClr>
                </a:solidFill>
              </a:rPr>
              <a:t>potem</a:t>
            </a:r>
            <a:r>
              <a:rPr lang="en-US" dirty="0">
                <a:solidFill>
                  <a:schemeClr val="accent2">
                    <a:lumMod val="60000"/>
                    <a:lumOff val="40000"/>
                  </a:schemeClr>
                </a:solidFill>
              </a:rPr>
              <a:t> pa </a:t>
            </a:r>
            <a:r>
              <a:rPr lang="en-US" dirty="0" err="1">
                <a:solidFill>
                  <a:schemeClr val="accent2">
                    <a:lumMod val="60000"/>
                    <a:lumOff val="40000"/>
                  </a:schemeClr>
                </a:solidFill>
              </a:rPr>
              <a:t>ga</a:t>
            </a:r>
            <a:r>
              <a:rPr lang="en-US" dirty="0">
                <a:solidFill>
                  <a:schemeClr val="accent2">
                    <a:lumMod val="60000"/>
                    <a:lumOff val="40000"/>
                  </a:schemeClr>
                </a:solidFill>
              </a:rPr>
              <a:t> </a:t>
            </a:r>
            <a:r>
              <a:rPr lang="en-US" dirty="0" err="1">
                <a:solidFill>
                  <a:schemeClr val="accent2">
                    <a:lumMod val="60000"/>
                    <a:lumOff val="40000"/>
                  </a:schemeClr>
                </a:solidFill>
              </a:rPr>
              <a:t>olupijo</a:t>
            </a:r>
            <a:r>
              <a:rPr lang="en-US" dirty="0">
                <a:solidFill>
                  <a:schemeClr val="accent2">
                    <a:lumMod val="60000"/>
                    <a:lumOff val="40000"/>
                  </a:schemeClr>
                </a:solidFill>
              </a:rPr>
              <a:t> in </a:t>
            </a:r>
            <a:r>
              <a:rPr lang="en-US" dirty="0" err="1">
                <a:solidFill>
                  <a:schemeClr val="accent2">
                    <a:lumMod val="60000"/>
                    <a:lumOff val="40000"/>
                  </a:schemeClr>
                </a:solidFill>
              </a:rPr>
              <a:t>prodajajo</a:t>
            </a:r>
            <a:r>
              <a:rPr lang="en-US" dirty="0">
                <a:solidFill>
                  <a:schemeClr val="accent2">
                    <a:lumMod val="60000"/>
                    <a:lumOff val="40000"/>
                  </a:schemeClr>
                </a:solidFill>
              </a:rPr>
              <a:t> </a:t>
            </a:r>
            <a:r>
              <a:rPr lang="en-US" dirty="0" err="1">
                <a:solidFill>
                  <a:schemeClr val="accent2">
                    <a:lumMod val="60000"/>
                    <a:lumOff val="40000"/>
                  </a:schemeClr>
                </a:solidFill>
              </a:rPr>
              <a:t>posebej</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posebno</a:t>
            </a:r>
            <a:r>
              <a:rPr lang="en-US" dirty="0">
                <a:solidFill>
                  <a:schemeClr val="accent2">
                    <a:lumMod val="60000"/>
                    <a:lumOff val="40000"/>
                  </a:schemeClr>
                </a:solidFill>
              </a:rPr>
              <a:t> </a:t>
            </a:r>
            <a:r>
              <a:rPr lang="en-US" dirty="0" err="1">
                <a:solidFill>
                  <a:schemeClr val="accent2">
                    <a:lumMod val="60000"/>
                    <a:lumOff val="40000"/>
                  </a:schemeClr>
                </a:solidFill>
              </a:rPr>
              <a:t>začimbo</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je </a:t>
            </a:r>
            <a:r>
              <a:rPr lang="en-US" dirty="0" err="1">
                <a:solidFill>
                  <a:schemeClr val="accent2">
                    <a:lumMod val="60000"/>
                    <a:lumOff val="40000"/>
                  </a:schemeClr>
                </a:solidFill>
              </a:rPr>
              <a:t>bolj</a:t>
            </a:r>
            <a:r>
              <a:rPr lang="en-US" dirty="0">
                <a:solidFill>
                  <a:schemeClr val="accent2">
                    <a:lumMod val="60000"/>
                    <a:lumOff val="40000"/>
                  </a:schemeClr>
                </a:solidFill>
              </a:rPr>
              <a:t> </a:t>
            </a:r>
            <a:r>
              <a:rPr lang="en-US" dirty="0" err="1">
                <a:solidFill>
                  <a:schemeClr val="accent2">
                    <a:lumMod val="60000"/>
                    <a:lumOff val="40000"/>
                  </a:schemeClr>
                </a:solidFill>
              </a:rPr>
              <a:t>mila</a:t>
            </a:r>
            <a:r>
              <a:rPr lang="en-US" dirty="0">
                <a:solidFill>
                  <a:schemeClr val="accent2">
                    <a:lumMod val="60000"/>
                    <a:lumOff val="40000"/>
                  </a:schemeClr>
                </a:solidFill>
              </a:rPr>
              <a:t> in </a:t>
            </a:r>
            <a:r>
              <a:rPr lang="en-US" dirty="0" err="1">
                <a:solidFill>
                  <a:schemeClr val="accent2">
                    <a:lumMod val="60000"/>
                    <a:lumOff val="40000"/>
                  </a:schemeClr>
                </a:solidFill>
              </a:rPr>
              <a:t>mehka</a:t>
            </a:r>
            <a:r>
              <a:rPr lang="en-US" dirty="0">
                <a:solidFill>
                  <a:schemeClr val="accent2">
                    <a:lumMod val="60000"/>
                    <a:lumOff val="40000"/>
                  </a:schemeClr>
                </a:solidFill>
              </a:rPr>
              <a:t> od </a:t>
            </a:r>
            <a:r>
              <a:rPr lang="en-US" dirty="0" err="1">
                <a:solidFill>
                  <a:schemeClr val="accent2">
                    <a:lumMod val="60000"/>
                    <a:lumOff val="40000"/>
                  </a:schemeClr>
                </a:solidFill>
              </a:rPr>
              <a:t>muškatnega</a:t>
            </a:r>
            <a:r>
              <a:rPr lang="en-US" dirty="0">
                <a:solidFill>
                  <a:schemeClr val="accent2">
                    <a:lumMod val="60000"/>
                    <a:lumOff val="40000"/>
                  </a:schemeClr>
                </a:solidFill>
              </a:rPr>
              <a:t> </a:t>
            </a:r>
            <a:r>
              <a:rPr lang="en-US" dirty="0" err="1">
                <a:solidFill>
                  <a:schemeClr val="accent2">
                    <a:lumMod val="60000"/>
                    <a:lumOff val="40000"/>
                  </a:schemeClr>
                </a:solidFill>
              </a:rPr>
              <a:t>oreščka</a:t>
            </a:r>
            <a:r>
              <a:rPr lang="en-US" dirty="0">
                <a:solidFill>
                  <a:schemeClr val="accent2">
                    <a:lumMod val="60000"/>
                    <a:lumOff val="40000"/>
                  </a:schemeClr>
                </a:solidFill>
              </a:rPr>
              <a:t>.</a:t>
            </a:r>
          </a:p>
        </p:txBody>
      </p:sp>
      <p:pic>
        <p:nvPicPr>
          <p:cNvPr id="4" name="Slika 3"/>
          <p:cNvPicPr>
            <a:picLocks noChangeAspect="1"/>
          </p:cNvPicPr>
          <p:nvPr/>
        </p:nvPicPr>
        <p:blipFill>
          <a:blip r:embed="rId3"/>
          <a:stretch>
            <a:fillRect/>
          </a:stretch>
        </p:blipFill>
        <p:spPr>
          <a:xfrm>
            <a:off x="7142923" y="0"/>
            <a:ext cx="5049077" cy="2827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646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wind"/>
      </p:transition>
    </mc:Choice>
    <mc:Fallback xmlns="">
      <p:transition spd="slow" advClick="0"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827764" y="4142747"/>
            <a:ext cx="6096000" cy="2031325"/>
          </a:xfrm>
          <a:prstGeom prst="rect">
            <a:avLst/>
          </a:prstGeom>
        </p:spPr>
        <p:txBody>
          <a:bodyPr>
            <a:spAutoFit/>
          </a:bodyPr>
          <a:lstStyle/>
          <a:p>
            <a:r>
              <a:rPr lang="en-US" dirty="0" err="1">
                <a:solidFill>
                  <a:schemeClr val="accent2">
                    <a:lumMod val="60000"/>
                    <a:lumOff val="40000"/>
                  </a:schemeClr>
                </a:solidFill>
              </a:rPr>
              <a:t>Mandelj</a:t>
            </a:r>
            <a:r>
              <a:rPr lang="en-US" dirty="0">
                <a:solidFill>
                  <a:schemeClr val="accent2">
                    <a:lumMod val="60000"/>
                    <a:lumOff val="40000"/>
                  </a:schemeClr>
                </a:solidFill>
              </a:rPr>
              <a:t>, </a:t>
            </a:r>
            <a:r>
              <a:rPr lang="en-US" dirty="0" err="1">
                <a:solidFill>
                  <a:schemeClr val="accent2">
                    <a:lumMod val="60000"/>
                    <a:lumOff val="40000"/>
                  </a:schemeClr>
                </a:solidFill>
              </a:rPr>
              <a:t>koščičast</a:t>
            </a:r>
            <a:r>
              <a:rPr lang="en-US" dirty="0">
                <a:solidFill>
                  <a:schemeClr val="accent2">
                    <a:lumMod val="60000"/>
                    <a:lumOff val="40000"/>
                  </a:schemeClr>
                </a:solidFill>
              </a:rPr>
              <a:t> </a:t>
            </a:r>
            <a:r>
              <a:rPr lang="en-US" dirty="0" err="1">
                <a:solidFill>
                  <a:schemeClr val="accent2">
                    <a:lumMod val="60000"/>
                    <a:lumOff val="40000"/>
                  </a:schemeClr>
                </a:solidFill>
              </a:rPr>
              <a:t>sadež</a:t>
            </a:r>
            <a:r>
              <a:rPr lang="en-US" dirty="0">
                <a:solidFill>
                  <a:schemeClr val="accent2">
                    <a:lumMod val="60000"/>
                    <a:lumOff val="40000"/>
                  </a:schemeClr>
                </a:solidFill>
              </a:rPr>
              <a:t> s </a:t>
            </a:r>
            <a:r>
              <a:rPr lang="en-US" dirty="0" err="1">
                <a:solidFill>
                  <a:schemeClr val="accent2">
                    <a:lumMod val="60000"/>
                    <a:lumOff val="40000"/>
                  </a:schemeClr>
                </a:solidFill>
              </a:rPr>
              <a:t>čvrsto</a:t>
            </a:r>
            <a:r>
              <a:rPr lang="en-US" dirty="0">
                <a:solidFill>
                  <a:schemeClr val="accent2">
                    <a:lumMod val="60000"/>
                    <a:lumOff val="40000"/>
                  </a:schemeClr>
                </a:solidFill>
              </a:rPr>
              <a:t> </a:t>
            </a:r>
            <a:r>
              <a:rPr lang="en-US" dirty="0" err="1">
                <a:solidFill>
                  <a:schemeClr val="accent2">
                    <a:lumMod val="60000"/>
                    <a:lumOff val="40000"/>
                  </a:schemeClr>
                </a:solidFill>
              </a:rPr>
              <a:t>skorjo</a:t>
            </a:r>
            <a:r>
              <a:rPr lang="en-US" dirty="0">
                <a:solidFill>
                  <a:schemeClr val="accent2">
                    <a:lumMod val="60000"/>
                    <a:lumOff val="40000"/>
                  </a:schemeClr>
                </a:solidFill>
              </a:rPr>
              <a:t> in </a:t>
            </a:r>
            <a:r>
              <a:rPr lang="en-US" dirty="0" err="1">
                <a:solidFill>
                  <a:schemeClr val="accent2">
                    <a:lumMod val="60000"/>
                    <a:lumOff val="40000"/>
                  </a:schemeClr>
                </a:solidFill>
              </a:rPr>
              <a:t>užitnim</a:t>
            </a:r>
            <a:r>
              <a:rPr lang="en-US" dirty="0">
                <a:solidFill>
                  <a:schemeClr val="accent2">
                    <a:lumMod val="60000"/>
                    <a:lumOff val="40000"/>
                  </a:schemeClr>
                </a:solidFill>
              </a:rPr>
              <a:t> </a:t>
            </a:r>
            <a:r>
              <a:rPr lang="en-US" dirty="0" err="1">
                <a:solidFill>
                  <a:schemeClr val="accent2">
                    <a:lumMod val="60000"/>
                    <a:lumOff val="40000"/>
                  </a:schemeClr>
                </a:solidFill>
              </a:rPr>
              <a:t>semenom</a:t>
            </a:r>
            <a:r>
              <a:rPr lang="en-US" dirty="0">
                <a:solidFill>
                  <a:schemeClr val="accent2">
                    <a:lumMod val="60000"/>
                    <a:lumOff val="40000"/>
                  </a:schemeClr>
                </a:solidFill>
              </a:rPr>
              <a:t>, je v </a:t>
            </a:r>
            <a:r>
              <a:rPr lang="en-US" dirty="0" err="1">
                <a:solidFill>
                  <a:schemeClr val="accent2">
                    <a:lumMod val="60000"/>
                    <a:lumOff val="40000"/>
                  </a:schemeClr>
                </a:solidFill>
              </a:rPr>
              <a:t>Evropi</a:t>
            </a:r>
            <a:r>
              <a:rPr lang="en-US" dirty="0">
                <a:solidFill>
                  <a:schemeClr val="accent2">
                    <a:lumMod val="60000"/>
                    <a:lumOff val="40000"/>
                  </a:schemeClr>
                </a:solidFill>
              </a:rPr>
              <a:t> </a:t>
            </a:r>
            <a:r>
              <a:rPr lang="en-US" dirty="0" err="1">
                <a:solidFill>
                  <a:schemeClr val="accent2">
                    <a:lumMod val="60000"/>
                    <a:lumOff val="40000"/>
                  </a:schemeClr>
                </a:solidFill>
              </a:rPr>
              <a:t>izredno</a:t>
            </a:r>
            <a:r>
              <a:rPr lang="en-US" dirty="0">
                <a:solidFill>
                  <a:schemeClr val="accent2">
                    <a:lumMod val="60000"/>
                    <a:lumOff val="40000"/>
                  </a:schemeClr>
                </a:solidFill>
              </a:rPr>
              <a:t> </a:t>
            </a:r>
            <a:r>
              <a:rPr lang="en-US" dirty="0" err="1">
                <a:solidFill>
                  <a:schemeClr val="accent2">
                    <a:lumMod val="60000"/>
                    <a:lumOff val="40000"/>
                  </a:schemeClr>
                </a:solidFill>
              </a:rPr>
              <a:t>popularen</a:t>
            </a:r>
            <a:r>
              <a:rPr lang="en-US" dirty="0">
                <a:solidFill>
                  <a:schemeClr val="accent2">
                    <a:lumMod val="60000"/>
                    <a:lumOff val="40000"/>
                  </a:schemeClr>
                </a:solidFill>
              </a:rPr>
              <a:t> </a:t>
            </a:r>
            <a:r>
              <a:rPr lang="en-US" dirty="0" err="1">
                <a:solidFill>
                  <a:schemeClr val="accent2">
                    <a:lumMod val="60000"/>
                    <a:lumOff val="40000"/>
                  </a:schemeClr>
                </a:solidFill>
              </a:rPr>
              <a:t>že</a:t>
            </a:r>
            <a:r>
              <a:rPr lang="en-US" dirty="0">
                <a:solidFill>
                  <a:schemeClr val="accent2">
                    <a:lumMod val="60000"/>
                    <a:lumOff val="40000"/>
                  </a:schemeClr>
                </a:solidFill>
              </a:rPr>
              <a:t> </a:t>
            </a:r>
            <a:r>
              <a:rPr lang="en-US" dirty="0" err="1">
                <a:solidFill>
                  <a:schemeClr val="accent2">
                    <a:lumMod val="60000"/>
                    <a:lumOff val="40000"/>
                  </a:schemeClr>
                </a:solidFill>
              </a:rPr>
              <a:t>vse</a:t>
            </a:r>
            <a:r>
              <a:rPr lang="en-US" dirty="0">
                <a:solidFill>
                  <a:schemeClr val="accent2">
                    <a:lumMod val="60000"/>
                    <a:lumOff val="40000"/>
                  </a:schemeClr>
                </a:solidFill>
              </a:rPr>
              <a:t> od 16. </a:t>
            </a:r>
            <a:r>
              <a:rPr lang="en-US" dirty="0" err="1">
                <a:solidFill>
                  <a:schemeClr val="accent2">
                    <a:lumMod val="60000"/>
                    <a:lumOff val="40000"/>
                  </a:schemeClr>
                </a:solidFill>
              </a:rPr>
              <a:t>stoletja</a:t>
            </a:r>
            <a:r>
              <a:rPr lang="en-US" dirty="0">
                <a:solidFill>
                  <a:schemeClr val="accent2">
                    <a:lumMod val="60000"/>
                    <a:lumOff val="40000"/>
                  </a:schemeClr>
                </a:solidFill>
              </a:rPr>
              <a:t>, </a:t>
            </a:r>
            <a:r>
              <a:rPr lang="en-US" dirty="0" err="1">
                <a:solidFill>
                  <a:schemeClr val="accent2">
                    <a:lumMod val="60000"/>
                    <a:lumOff val="40000"/>
                  </a:schemeClr>
                </a:solidFill>
              </a:rPr>
              <a:t>tako</a:t>
            </a:r>
            <a:r>
              <a:rPr lang="en-US" dirty="0">
                <a:solidFill>
                  <a:schemeClr val="accent2">
                    <a:lumMod val="60000"/>
                    <a:lumOff val="40000"/>
                  </a:schemeClr>
                </a:solidFill>
              </a:rPr>
              <a:t> v </a:t>
            </a:r>
            <a:r>
              <a:rPr lang="en-US" dirty="0" err="1">
                <a:solidFill>
                  <a:schemeClr val="accent2">
                    <a:lumMod val="60000"/>
                    <a:lumOff val="40000"/>
                  </a:schemeClr>
                </a:solidFill>
              </a:rPr>
              <a:t>kulinarične</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zdravilne</a:t>
            </a:r>
            <a:r>
              <a:rPr lang="en-US" dirty="0">
                <a:solidFill>
                  <a:schemeClr val="accent2">
                    <a:lumMod val="60000"/>
                    <a:lumOff val="40000"/>
                  </a:schemeClr>
                </a:solidFill>
              </a:rPr>
              <a:t> </a:t>
            </a:r>
            <a:r>
              <a:rPr lang="en-US" dirty="0" err="1">
                <a:solidFill>
                  <a:schemeClr val="accent2">
                    <a:lumMod val="60000"/>
                    <a:lumOff val="40000"/>
                  </a:schemeClr>
                </a:solidFill>
              </a:rPr>
              <a:t>namene</a:t>
            </a:r>
            <a:r>
              <a:rPr lang="en-US" dirty="0">
                <a:solidFill>
                  <a:schemeClr val="accent2">
                    <a:lumMod val="60000"/>
                    <a:lumOff val="40000"/>
                  </a:schemeClr>
                </a:solidFill>
              </a:rPr>
              <a:t>, </a:t>
            </a:r>
            <a:r>
              <a:rPr lang="en-US" dirty="0" err="1">
                <a:solidFill>
                  <a:schemeClr val="accent2">
                    <a:lumMod val="60000"/>
                    <a:lumOff val="40000"/>
                  </a:schemeClr>
                </a:solidFill>
              </a:rPr>
              <a:t>saj</a:t>
            </a:r>
            <a:r>
              <a:rPr lang="en-US" dirty="0">
                <a:solidFill>
                  <a:schemeClr val="accent2">
                    <a:lumMod val="60000"/>
                    <a:lumOff val="40000"/>
                  </a:schemeClr>
                </a:solidFill>
              </a:rPr>
              <a:t> </a:t>
            </a:r>
            <a:r>
              <a:rPr lang="en-US" dirty="0" err="1">
                <a:solidFill>
                  <a:schemeClr val="accent2">
                    <a:lumMod val="60000"/>
                    <a:lumOff val="40000"/>
                  </a:schemeClr>
                </a:solidFill>
              </a:rPr>
              <a:t>blaži</a:t>
            </a:r>
            <a:r>
              <a:rPr lang="en-US" dirty="0">
                <a:solidFill>
                  <a:schemeClr val="accent2">
                    <a:lumMod val="60000"/>
                    <a:lumOff val="40000"/>
                  </a:schemeClr>
                </a:solidFill>
              </a:rPr>
              <a:t> </a:t>
            </a:r>
            <a:r>
              <a:rPr lang="en-US" dirty="0" err="1">
                <a:solidFill>
                  <a:schemeClr val="accent2">
                    <a:lumMod val="60000"/>
                    <a:lumOff val="40000"/>
                  </a:schemeClr>
                </a:solidFill>
              </a:rPr>
              <a:t>bolečine</a:t>
            </a:r>
            <a:r>
              <a:rPr lang="en-US" dirty="0">
                <a:solidFill>
                  <a:schemeClr val="accent2">
                    <a:lumMod val="60000"/>
                    <a:lumOff val="40000"/>
                  </a:schemeClr>
                </a:solidFill>
              </a:rPr>
              <a:t>, </a:t>
            </a:r>
            <a:r>
              <a:rPr lang="en-US" dirty="0" err="1">
                <a:solidFill>
                  <a:schemeClr val="accent2">
                    <a:lumMod val="60000"/>
                    <a:lumOff val="40000"/>
                  </a:schemeClr>
                </a:solidFill>
              </a:rPr>
              <a:t>črevesne</a:t>
            </a:r>
            <a:r>
              <a:rPr lang="en-US" dirty="0">
                <a:solidFill>
                  <a:schemeClr val="accent2">
                    <a:lumMod val="60000"/>
                    <a:lumOff val="40000"/>
                  </a:schemeClr>
                </a:solidFill>
              </a:rPr>
              <a:t> </a:t>
            </a:r>
            <a:r>
              <a:rPr lang="en-US" dirty="0" err="1">
                <a:solidFill>
                  <a:schemeClr val="accent2">
                    <a:lumMod val="60000"/>
                    <a:lumOff val="40000"/>
                  </a:schemeClr>
                </a:solidFill>
              </a:rPr>
              <a:t>krče</a:t>
            </a:r>
            <a:r>
              <a:rPr lang="en-US" dirty="0">
                <a:solidFill>
                  <a:schemeClr val="accent2">
                    <a:lumMod val="60000"/>
                    <a:lumOff val="40000"/>
                  </a:schemeClr>
                </a:solidFill>
              </a:rPr>
              <a:t> in </a:t>
            </a:r>
            <a:r>
              <a:rPr lang="en-US" dirty="0" err="1">
                <a:solidFill>
                  <a:schemeClr val="accent2">
                    <a:lumMod val="60000"/>
                    <a:lumOff val="40000"/>
                  </a:schemeClr>
                </a:solidFill>
              </a:rPr>
              <a:t>vnetje</a:t>
            </a:r>
            <a:r>
              <a:rPr lang="en-US" dirty="0">
                <a:solidFill>
                  <a:schemeClr val="accent2">
                    <a:lumMod val="60000"/>
                    <a:lumOff val="40000"/>
                  </a:schemeClr>
                </a:solidFill>
              </a:rPr>
              <a:t> </a:t>
            </a:r>
            <a:r>
              <a:rPr lang="en-US" dirty="0" err="1">
                <a:solidFill>
                  <a:schemeClr val="accent2">
                    <a:lumMod val="60000"/>
                    <a:lumOff val="40000"/>
                  </a:schemeClr>
                </a:solidFill>
              </a:rPr>
              <a:t>poprsnice</a:t>
            </a:r>
            <a:r>
              <a:rPr lang="en-US" dirty="0">
                <a:solidFill>
                  <a:schemeClr val="accent2">
                    <a:lumMod val="60000"/>
                    <a:lumOff val="40000"/>
                  </a:schemeClr>
                </a:solidFill>
              </a:rPr>
              <a:t>. </a:t>
            </a:r>
            <a:r>
              <a:rPr lang="en-US" dirty="0" err="1">
                <a:solidFill>
                  <a:schemeClr val="accent2">
                    <a:lumMod val="60000"/>
                    <a:lumOff val="40000"/>
                  </a:schemeClr>
                </a:solidFill>
              </a:rPr>
              <a:t>Ajurveda</a:t>
            </a:r>
            <a:r>
              <a:rPr lang="en-US" dirty="0">
                <a:solidFill>
                  <a:schemeClr val="accent2">
                    <a:lumMod val="60000"/>
                    <a:lumOff val="40000"/>
                  </a:schemeClr>
                </a:solidFill>
              </a:rPr>
              <a:t> in </a:t>
            </a:r>
            <a:r>
              <a:rPr lang="en-US" dirty="0" err="1">
                <a:solidFill>
                  <a:schemeClr val="accent2">
                    <a:lumMod val="60000"/>
                    <a:lumOff val="40000"/>
                  </a:schemeClr>
                </a:solidFill>
              </a:rPr>
              <a:t>vzhodna</a:t>
            </a:r>
            <a:r>
              <a:rPr lang="en-US" dirty="0">
                <a:solidFill>
                  <a:schemeClr val="accent2">
                    <a:lumMod val="60000"/>
                    <a:lumOff val="40000"/>
                  </a:schemeClr>
                </a:solidFill>
              </a:rPr>
              <a:t> </a:t>
            </a:r>
            <a:r>
              <a:rPr lang="en-US" dirty="0" err="1">
                <a:solidFill>
                  <a:schemeClr val="accent2">
                    <a:lumMod val="60000"/>
                    <a:lumOff val="40000"/>
                  </a:schemeClr>
                </a:solidFill>
              </a:rPr>
              <a:t>medicina</a:t>
            </a:r>
            <a:r>
              <a:rPr lang="en-US" dirty="0">
                <a:solidFill>
                  <a:schemeClr val="accent2">
                    <a:lumMod val="60000"/>
                    <a:lumOff val="40000"/>
                  </a:schemeClr>
                </a:solidFill>
              </a:rPr>
              <a:t> </a:t>
            </a:r>
            <a:r>
              <a:rPr lang="en-US" dirty="0" err="1">
                <a:solidFill>
                  <a:schemeClr val="accent2">
                    <a:lumMod val="60000"/>
                    <a:lumOff val="40000"/>
                  </a:schemeClr>
                </a:solidFill>
              </a:rPr>
              <a:t>olje</a:t>
            </a:r>
            <a:r>
              <a:rPr lang="en-US" dirty="0">
                <a:solidFill>
                  <a:schemeClr val="accent2">
                    <a:lumMod val="60000"/>
                    <a:lumOff val="40000"/>
                  </a:schemeClr>
                </a:solidFill>
              </a:rPr>
              <a:t> </a:t>
            </a:r>
            <a:r>
              <a:rPr lang="en-US" dirty="0" err="1">
                <a:solidFill>
                  <a:schemeClr val="accent2">
                    <a:lumMod val="60000"/>
                    <a:lumOff val="40000"/>
                  </a:schemeClr>
                </a:solidFill>
              </a:rPr>
              <a:t>pogosto</a:t>
            </a:r>
            <a:r>
              <a:rPr lang="en-US" dirty="0">
                <a:solidFill>
                  <a:schemeClr val="accent2">
                    <a:lumMod val="60000"/>
                    <a:lumOff val="40000"/>
                  </a:schemeClr>
                </a:solidFill>
              </a:rPr>
              <a:t> </a:t>
            </a:r>
            <a:r>
              <a:rPr lang="en-US" dirty="0" err="1">
                <a:solidFill>
                  <a:schemeClr val="accent2">
                    <a:lumMod val="60000"/>
                    <a:lumOff val="40000"/>
                  </a:schemeClr>
                </a:solidFill>
              </a:rPr>
              <a:t>uporablja</a:t>
            </a:r>
            <a:r>
              <a:rPr lang="en-US" dirty="0">
                <a:solidFill>
                  <a:schemeClr val="accent2">
                    <a:lumMod val="60000"/>
                    <a:lumOff val="40000"/>
                  </a:schemeClr>
                </a:solidFill>
              </a:rPr>
              <a:t> </a:t>
            </a:r>
            <a:r>
              <a:rPr lang="en-US" dirty="0" err="1">
                <a:solidFill>
                  <a:schemeClr val="accent2">
                    <a:lumMod val="60000"/>
                    <a:lumOff val="40000"/>
                  </a:schemeClr>
                </a:solidFill>
              </a:rPr>
              <a:t>kot</a:t>
            </a:r>
            <a:r>
              <a:rPr lang="en-US" dirty="0">
                <a:solidFill>
                  <a:schemeClr val="accent2">
                    <a:lumMod val="60000"/>
                    <a:lumOff val="40000"/>
                  </a:schemeClr>
                </a:solidFill>
              </a:rPr>
              <a:t> </a:t>
            </a:r>
            <a:r>
              <a:rPr lang="en-US" dirty="0" err="1">
                <a:solidFill>
                  <a:schemeClr val="accent2">
                    <a:lumMod val="60000"/>
                    <a:lumOff val="40000"/>
                  </a:schemeClr>
                </a:solidFill>
              </a:rPr>
              <a:t>pripomoček</a:t>
            </a:r>
            <a:r>
              <a:rPr lang="en-US" dirty="0">
                <a:solidFill>
                  <a:schemeClr val="accent2">
                    <a:lumMod val="60000"/>
                    <a:lumOff val="40000"/>
                  </a:schemeClr>
                </a:solidFill>
              </a:rPr>
              <a:t> </a:t>
            </a:r>
            <a:r>
              <a:rPr lang="en-US" dirty="0" err="1">
                <a:solidFill>
                  <a:schemeClr val="accent2">
                    <a:lumMod val="60000"/>
                    <a:lumOff val="40000"/>
                  </a:schemeClr>
                </a:solidFill>
              </a:rPr>
              <a:t>pri</a:t>
            </a:r>
            <a:r>
              <a:rPr lang="en-US" dirty="0">
                <a:solidFill>
                  <a:schemeClr val="accent2">
                    <a:lumMod val="60000"/>
                    <a:lumOff val="40000"/>
                  </a:schemeClr>
                </a:solidFill>
              </a:rPr>
              <a:t> </a:t>
            </a:r>
            <a:r>
              <a:rPr lang="en-US" dirty="0" err="1">
                <a:solidFill>
                  <a:schemeClr val="accent2">
                    <a:lumMod val="60000"/>
                    <a:lumOff val="40000"/>
                  </a:schemeClr>
                </a:solidFill>
              </a:rPr>
              <a:t>zdravljenju</a:t>
            </a:r>
            <a:r>
              <a:rPr lang="en-US" dirty="0">
                <a:solidFill>
                  <a:schemeClr val="accent2">
                    <a:lumMod val="60000"/>
                    <a:lumOff val="40000"/>
                  </a:schemeClr>
                </a:solidFill>
              </a:rPr>
              <a:t> </a:t>
            </a:r>
            <a:r>
              <a:rPr lang="en-US" dirty="0" err="1">
                <a:solidFill>
                  <a:schemeClr val="accent2">
                    <a:lumMod val="60000"/>
                    <a:lumOff val="40000"/>
                  </a:schemeClr>
                </a:solidFill>
              </a:rPr>
              <a:t>obolenj</a:t>
            </a:r>
            <a:r>
              <a:rPr lang="en-US" dirty="0">
                <a:solidFill>
                  <a:schemeClr val="accent2">
                    <a:lumMod val="60000"/>
                    <a:lumOff val="40000"/>
                  </a:schemeClr>
                </a:solidFill>
              </a:rPr>
              <a:t> </a:t>
            </a:r>
            <a:r>
              <a:rPr lang="en-US" dirty="0" err="1">
                <a:solidFill>
                  <a:schemeClr val="accent2">
                    <a:lumMod val="60000"/>
                    <a:lumOff val="40000"/>
                  </a:schemeClr>
                </a:solidFill>
              </a:rPr>
              <a:t>mehurja</a:t>
            </a:r>
            <a:r>
              <a:rPr lang="en-US" dirty="0">
                <a:solidFill>
                  <a:schemeClr val="accent2">
                    <a:lumMod val="60000"/>
                    <a:lumOff val="40000"/>
                  </a:schemeClr>
                </a:solidFill>
              </a:rPr>
              <a:t>, </a:t>
            </a:r>
            <a:r>
              <a:rPr lang="en-US" dirty="0" err="1">
                <a:solidFill>
                  <a:schemeClr val="accent2">
                    <a:lumMod val="60000"/>
                    <a:lumOff val="40000"/>
                  </a:schemeClr>
                </a:solidFill>
              </a:rPr>
              <a:t>prsi</a:t>
            </a:r>
            <a:r>
              <a:rPr lang="en-US" dirty="0">
                <a:solidFill>
                  <a:schemeClr val="accent2">
                    <a:lumMod val="60000"/>
                    <a:lumOff val="40000"/>
                  </a:schemeClr>
                </a:solidFill>
              </a:rPr>
              <a:t>, </a:t>
            </a:r>
            <a:r>
              <a:rPr lang="en-US" dirty="0" err="1">
                <a:solidFill>
                  <a:schemeClr val="accent2">
                    <a:lumMod val="60000"/>
                    <a:lumOff val="40000"/>
                  </a:schemeClr>
                </a:solidFill>
              </a:rPr>
              <a:t>ust</a:t>
            </a:r>
            <a:r>
              <a:rPr lang="en-US" dirty="0">
                <a:solidFill>
                  <a:schemeClr val="accent2">
                    <a:lumMod val="60000"/>
                    <a:lumOff val="40000"/>
                  </a:schemeClr>
                </a:solidFill>
              </a:rPr>
              <a:t>, </a:t>
            </a:r>
            <a:r>
              <a:rPr lang="en-US" dirty="0" err="1">
                <a:solidFill>
                  <a:schemeClr val="accent2">
                    <a:lumMod val="60000"/>
                    <a:lumOff val="40000"/>
                  </a:schemeClr>
                </a:solidFill>
              </a:rPr>
              <a:t>maternice</a:t>
            </a:r>
            <a:r>
              <a:rPr lang="en-US" dirty="0">
                <a:solidFill>
                  <a:schemeClr val="accent2">
                    <a:lumMod val="60000"/>
                    <a:lumOff val="40000"/>
                  </a:schemeClr>
                </a:solidFill>
              </a:rPr>
              <a:t> in </a:t>
            </a:r>
            <a:r>
              <a:rPr lang="en-US" dirty="0" err="1">
                <a:solidFill>
                  <a:schemeClr val="accent2">
                    <a:lumMod val="60000"/>
                    <a:lumOff val="40000"/>
                  </a:schemeClr>
                </a:solidFill>
              </a:rPr>
              <a:t>vranice</a:t>
            </a:r>
            <a:r>
              <a:rPr lang="en-US" dirty="0">
                <a:solidFill>
                  <a:schemeClr val="accent2">
                    <a:lumMod val="60000"/>
                    <a:lumOff val="40000"/>
                  </a:schemeClr>
                </a:solidFill>
              </a:rPr>
              <a:t> </a:t>
            </a:r>
            <a:r>
              <a:rPr lang="en-US" dirty="0" err="1">
                <a:solidFill>
                  <a:schemeClr val="accent2">
                    <a:lumMod val="60000"/>
                    <a:lumOff val="40000"/>
                  </a:schemeClr>
                </a:solidFill>
              </a:rPr>
              <a:t>ter</a:t>
            </a:r>
            <a:r>
              <a:rPr lang="en-US" dirty="0">
                <a:solidFill>
                  <a:schemeClr val="accent2">
                    <a:lumMod val="60000"/>
                    <a:lumOff val="40000"/>
                  </a:schemeClr>
                </a:solidFill>
              </a:rPr>
              <a:t> </a:t>
            </a:r>
            <a:r>
              <a:rPr lang="en-US" dirty="0" err="1">
                <a:solidFill>
                  <a:schemeClr val="accent2">
                    <a:lumMod val="60000"/>
                    <a:lumOff val="40000"/>
                  </a:schemeClr>
                </a:solidFill>
              </a:rPr>
              <a:t>pri</a:t>
            </a:r>
            <a:r>
              <a:rPr lang="en-US" dirty="0">
                <a:solidFill>
                  <a:schemeClr val="accent2">
                    <a:lumMod val="60000"/>
                    <a:lumOff val="40000"/>
                  </a:schemeClr>
                </a:solidFill>
              </a:rPr>
              <a:t> </a:t>
            </a:r>
            <a:r>
              <a:rPr lang="en-US" dirty="0" err="1">
                <a:solidFill>
                  <a:schemeClr val="accent2">
                    <a:lumMod val="60000"/>
                    <a:lumOff val="40000"/>
                  </a:schemeClr>
                </a:solidFill>
              </a:rPr>
              <a:t>zniževanju</a:t>
            </a:r>
            <a:r>
              <a:rPr lang="en-US" dirty="0">
                <a:solidFill>
                  <a:schemeClr val="accent2">
                    <a:lumMod val="60000"/>
                    <a:lumOff val="40000"/>
                  </a:schemeClr>
                </a:solidFill>
              </a:rPr>
              <a:t> </a:t>
            </a:r>
            <a:r>
              <a:rPr lang="en-US" dirty="0" err="1">
                <a:solidFill>
                  <a:schemeClr val="accent2">
                    <a:lumMod val="60000"/>
                    <a:lumOff val="40000"/>
                  </a:schemeClr>
                </a:solidFill>
              </a:rPr>
              <a:t>holesterola</a:t>
            </a:r>
            <a:r>
              <a:rPr lang="en-US" dirty="0">
                <a:solidFill>
                  <a:schemeClr val="accent2">
                    <a:lumMod val="60000"/>
                    <a:lumOff val="40000"/>
                  </a:schemeClr>
                </a:solidFill>
              </a:rPr>
              <a:t>.</a:t>
            </a:r>
          </a:p>
        </p:txBody>
      </p:sp>
      <p:pic>
        <p:nvPicPr>
          <p:cNvPr id="3" name="Slika 2"/>
          <p:cNvPicPr>
            <a:picLocks noChangeAspect="1"/>
          </p:cNvPicPr>
          <p:nvPr/>
        </p:nvPicPr>
        <p:blipFill>
          <a:blip r:embed="rId2"/>
          <a:stretch>
            <a:fillRect/>
          </a:stretch>
        </p:blipFill>
        <p:spPr>
          <a:xfrm>
            <a:off x="179939" y="0"/>
            <a:ext cx="5610225" cy="3762375"/>
          </a:xfrm>
          <a:prstGeom prst="rect">
            <a:avLst/>
          </a:prstGeom>
          <a:ln>
            <a:noFill/>
          </a:ln>
          <a:effectLst>
            <a:outerShdw blurRad="292100" dist="139700" dir="2700000" algn="tl" rotWithShape="0">
              <a:srgbClr val="333333">
                <a:alpha val="65000"/>
              </a:srgbClr>
            </a:outerShdw>
          </a:effectLst>
        </p:spPr>
      </p:pic>
      <p:pic>
        <p:nvPicPr>
          <p:cNvPr id="4" name="Slika 3"/>
          <p:cNvPicPr>
            <a:picLocks noChangeAspect="1"/>
          </p:cNvPicPr>
          <p:nvPr/>
        </p:nvPicPr>
        <p:blipFill>
          <a:blip r:embed="rId3"/>
          <a:stretch>
            <a:fillRect/>
          </a:stretch>
        </p:blipFill>
        <p:spPr>
          <a:xfrm>
            <a:off x="6406214" y="-48350"/>
            <a:ext cx="5785786" cy="3859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223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airplane"/>
      </p:transition>
    </mc:Choice>
    <mc:Fallback xmlns="">
      <p:transition spd="slow" advClick="0" advTm="2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63124" y="3567390"/>
            <a:ext cx="6096000" cy="1754326"/>
          </a:xfrm>
          <a:prstGeom prst="rect">
            <a:avLst/>
          </a:prstGeom>
        </p:spPr>
        <p:txBody>
          <a:bodyPr>
            <a:spAutoFit/>
          </a:bodyPr>
          <a:lstStyle/>
          <a:p>
            <a:r>
              <a:rPr lang="en-US" dirty="0" err="1">
                <a:solidFill>
                  <a:schemeClr val="accent2">
                    <a:lumMod val="60000"/>
                    <a:lumOff val="40000"/>
                  </a:schemeClr>
                </a:solidFill>
              </a:rPr>
              <a:t>Makadamije</a:t>
            </a:r>
            <a:r>
              <a:rPr lang="en-US" dirty="0">
                <a:solidFill>
                  <a:schemeClr val="accent2">
                    <a:lumMod val="60000"/>
                    <a:lumOff val="40000"/>
                  </a:schemeClr>
                </a:solidFill>
              </a:rPr>
              <a:t> so </a:t>
            </a:r>
            <a:r>
              <a:rPr lang="en-US" dirty="0" err="1">
                <a:solidFill>
                  <a:schemeClr val="accent2">
                    <a:lumMod val="60000"/>
                    <a:lumOff val="40000"/>
                  </a:schemeClr>
                </a:solidFill>
              </a:rPr>
              <a:t>za</a:t>
            </a:r>
            <a:r>
              <a:rPr lang="en-US" dirty="0">
                <a:solidFill>
                  <a:schemeClr val="accent2">
                    <a:lumMod val="60000"/>
                    <a:lumOff val="40000"/>
                  </a:schemeClr>
                </a:solidFill>
              </a:rPr>
              <a:t> </a:t>
            </a:r>
            <a:r>
              <a:rPr lang="en-US" dirty="0" err="1">
                <a:solidFill>
                  <a:schemeClr val="accent2">
                    <a:lumMod val="60000"/>
                    <a:lumOff val="40000"/>
                  </a:schemeClr>
                </a:solidFill>
              </a:rPr>
              <a:t>marsikoga</a:t>
            </a:r>
            <a:r>
              <a:rPr lang="en-US" dirty="0">
                <a:solidFill>
                  <a:schemeClr val="accent2">
                    <a:lumMod val="60000"/>
                    <a:lumOff val="40000"/>
                  </a:schemeClr>
                </a:solidFill>
              </a:rPr>
              <a:t> </a:t>
            </a:r>
            <a:r>
              <a:rPr lang="en-US" dirty="0" err="1">
                <a:solidFill>
                  <a:schemeClr val="accent2">
                    <a:lumMod val="60000"/>
                    <a:lumOff val="40000"/>
                  </a:schemeClr>
                </a:solidFill>
              </a:rPr>
              <a:t>nepoznani</a:t>
            </a:r>
            <a:r>
              <a:rPr lang="en-US" dirty="0">
                <a:solidFill>
                  <a:schemeClr val="accent2">
                    <a:lumMod val="60000"/>
                    <a:lumOff val="40000"/>
                  </a:schemeClr>
                </a:solidFill>
              </a:rPr>
              <a:t> </a:t>
            </a:r>
            <a:r>
              <a:rPr lang="en-US" dirty="0" err="1">
                <a:solidFill>
                  <a:schemeClr val="accent2">
                    <a:lumMod val="60000"/>
                    <a:lumOff val="40000"/>
                  </a:schemeClr>
                </a:solidFill>
              </a:rPr>
              <a:t>oreščki</a:t>
            </a:r>
            <a:r>
              <a:rPr lang="en-US" dirty="0">
                <a:solidFill>
                  <a:schemeClr val="accent2">
                    <a:lumMod val="60000"/>
                    <a:lumOff val="40000"/>
                  </a:schemeClr>
                </a:solidFill>
              </a:rPr>
              <a:t>, a so </a:t>
            </a:r>
            <a:r>
              <a:rPr lang="en-US" dirty="0" err="1">
                <a:solidFill>
                  <a:schemeClr val="accent2">
                    <a:lumMod val="60000"/>
                    <a:lumOff val="40000"/>
                  </a:schemeClr>
                </a:solidFill>
              </a:rPr>
              <a:t>izredno</a:t>
            </a:r>
            <a:r>
              <a:rPr lang="en-US" dirty="0">
                <a:solidFill>
                  <a:schemeClr val="accent2">
                    <a:lumMod val="60000"/>
                    <a:lumOff val="40000"/>
                  </a:schemeClr>
                </a:solidFill>
              </a:rPr>
              <a:t> </a:t>
            </a:r>
            <a:r>
              <a:rPr lang="en-US" dirty="0" err="1">
                <a:solidFill>
                  <a:schemeClr val="accent2">
                    <a:lumMod val="60000"/>
                    <a:lumOff val="40000"/>
                  </a:schemeClr>
                </a:solidFill>
              </a:rPr>
              <a:t>okusni</a:t>
            </a:r>
            <a:r>
              <a:rPr lang="en-US" dirty="0">
                <a:solidFill>
                  <a:schemeClr val="accent2">
                    <a:lumMod val="60000"/>
                    <a:lumOff val="40000"/>
                  </a:schemeClr>
                </a:solidFill>
              </a:rPr>
              <a:t>. </a:t>
            </a:r>
            <a:r>
              <a:rPr lang="en-US" dirty="0" err="1">
                <a:solidFill>
                  <a:schemeClr val="accent2">
                    <a:lumMod val="60000"/>
                    <a:lumOff val="40000"/>
                  </a:schemeClr>
                </a:solidFill>
              </a:rPr>
              <a:t>Izvirajo</a:t>
            </a:r>
            <a:r>
              <a:rPr lang="en-US" dirty="0">
                <a:solidFill>
                  <a:schemeClr val="accent2">
                    <a:lumMod val="60000"/>
                    <a:lumOff val="40000"/>
                  </a:schemeClr>
                </a:solidFill>
              </a:rPr>
              <a:t> </a:t>
            </a:r>
            <a:r>
              <a:rPr lang="en-US" dirty="0" err="1">
                <a:solidFill>
                  <a:schemeClr val="accent2">
                    <a:lumMod val="60000"/>
                    <a:lumOff val="40000"/>
                  </a:schemeClr>
                </a:solidFill>
              </a:rPr>
              <a:t>iz</a:t>
            </a:r>
            <a:r>
              <a:rPr lang="en-US" dirty="0">
                <a:solidFill>
                  <a:schemeClr val="accent2">
                    <a:lumMod val="60000"/>
                    <a:lumOff val="40000"/>
                  </a:schemeClr>
                </a:solidFill>
              </a:rPr>
              <a:t> </a:t>
            </a:r>
            <a:r>
              <a:rPr lang="en-US" dirty="0" err="1">
                <a:solidFill>
                  <a:schemeClr val="accent2">
                    <a:lumMod val="60000"/>
                    <a:lumOff val="40000"/>
                  </a:schemeClr>
                </a:solidFill>
              </a:rPr>
              <a:t>Avstralije</a:t>
            </a:r>
            <a:r>
              <a:rPr lang="en-US" dirty="0">
                <a:solidFill>
                  <a:schemeClr val="accent2">
                    <a:lumMod val="60000"/>
                    <a:lumOff val="40000"/>
                  </a:schemeClr>
                </a:solidFill>
              </a:rPr>
              <a:t> in so </a:t>
            </a:r>
            <a:r>
              <a:rPr lang="en-US" dirty="0" err="1">
                <a:solidFill>
                  <a:schemeClr val="accent2">
                    <a:lumMod val="60000"/>
                    <a:lumOff val="40000"/>
                  </a:schemeClr>
                </a:solidFill>
              </a:rPr>
              <a:t>plodovi</a:t>
            </a:r>
            <a:r>
              <a:rPr lang="en-US" dirty="0">
                <a:solidFill>
                  <a:schemeClr val="accent2">
                    <a:lumMod val="60000"/>
                    <a:lumOff val="40000"/>
                  </a:schemeClr>
                </a:solidFill>
              </a:rPr>
              <a:t> </a:t>
            </a:r>
            <a:r>
              <a:rPr lang="en-US" dirty="0" err="1">
                <a:solidFill>
                  <a:schemeClr val="accent2">
                    <a:lumMod val="60000"/>
                    <a:lumOff val="40000"/>
                  </a:schemeClr>
                </a:solidFill>
              </a:rPr>
              <a:t>ogromnih</a:t>
            </a:r>
            <a:r>
              <a:rPr lang="en-US" dirty="0">
                <a:solidFill>
                  <a:schemeClr val="accent2">
                    <a:lumMod val="60000"/>
                    <a:lumOff val="40000"/>
                  </a:schemeClr>
                </a:solidFill>
              </a:rPr>
              <a:t> </a:t>
            </a:r>
            <a:r>
              <a:rPr lang="en-US" dirty="0" err="1">
                <a:solidFill>
                  <a:schemeClr val="accent2">
                    <a:lumMod val="60000"/>
                    <a:lumOff val="40000"/>
                  </a:schemeClr>
                </a:solidFill>
              </a:rPr>
              <a:t>dreves</a:t>
            </a:r>
            <a:r>
              <a:rPr lang="en-US" dirty="0">
                <a:solidFill>
                  <a:schemeClr val="accent2">
                    <a:lumMod val="60000"/>
                    <a:lumOff val="40000"/>
                  </a:schemeClr>
                </a:solidFill>
              </a:rPr>
              <a:t>, </a:t>
            </a:r>
            <a:r>
              <a:rPr lang="en-US" dirty="0" err="1">
                <a:solidFill>
                  <a:schemeClr val="accent2">
                    <a:lumMod val="60000"/>
                    <a:lumOff val="40000"/>
                  </a:schemeClr>
                </a:solidFill>
              </a:rPr>
              <a:t>ki</a:t>
            </a:r>
            <a:r>
              <a:rPr lang="en-US" dirty="0">
                <a:solidFill>
                  <a:schemeClr val="accent2">
                    <a:lumMod val="60000"/>
                    <a:lumOff val="40000"/>
                  </a:schemeClr>
                </a:solidFill>
              </a:rPr>
              <a:t> </a:t>
            </a:r>
            <a:r>
              <a:rPr lang="en-US" dirty="0" err="1">
                <a:solidFill>
                  <a:schemeClr val="accent2">
                    <a:lumMod val="60000"/>
                    <a:lumOff val="40000"/>
                  </a:schemeClr>
                </a:solidFill>
              </a:rPr>
              <a:t>lahko</a:t>
            </a:r>
            <a:r>
              <a:rPr lang="en-US" dirty="0">
                <a:solidFill>
                  <a:schemeClr val="accent2">
                    <a:lumMod val="60000"/>
                    <a:lumOff val="40000"/>
                  </a:schemeClr>
                </a:solidFill>
              </a:rPr>
              <a:t> v </a:t>
            </a:r>
            <a:r>
              <a:rPr lang="en-US" dirty="0" err="1">
                <a:solidFill>
                  <a:schemeClr val="accent2">
                    <a:lumMod val="60000"/>
                    <a:lumOff val="40000"/>
                  </a:schemeClr>
                </a:solidFill>
              </a:rPr>
              <a:t>višino</a:t>
            </a:r>
            <a:r>
              <a:rPr lang="en-US" dirty="0">
                <a:solidFill>
                  <a:schemeClr val="accent2">
                    <a:lumMod val="60000"/>
                    <a:lumOff val="40000"/>
                  </a:schemeClr>
                </a:solidFill>
              </a:rPr>
              <a:t> </a:t>
            </a:r>
            <a:r>
              <a:rPr lang="en-US" dirty="0" err="1">
                <a:solidFill>
                  <a:schemeClr val="accent2">
                    <a:lumMod val="60000"/>
                    <a:lumOff val="40000"/>
                  </a:schemeClr>
                </a:solidFill>
              </a:rPr>
              <a:t>zrasejo</a:t>
            </a:r>
            <a:r>
              <a:rPr lang="en-US" dirty="0">
                <a:solidFill>
                  <a:schemeClr val="accent2">
                    <a:lumMod val="60000"/>
                    <a:lumOff val="40000"/>
                  </a:schemeClr>
                </a:solidFill>
              </a:rPr>
              <a:t> </a:t>
            </a:r>
            <a:r>
              <a:rPr lang="en-US" dirty="0" err="1">
                <a:solidFill>
                  <a:schemeClr val="accent2">
                    <a:lumMod val="60000"/>
                    <a:lumOff val="40000"/>
                  </a:schemeClr>
                </a:solidFill>
              </a:rPr>
              <a:t>tudi</a:t>
            </a:r>
            <a:r>
              <a:rPr lang="en-US" dirty="0">
                <a:solidFill>
                  <a:schemeClr val="accent2">
                    <a:lumMod val="60000"/>
                    <a:lumOff val="40000"/>
                  </a:schemeClr>
                </a:solidFill>
              </a:rPr>
              <a:t> do 20 </a:t>
            </a:r>
            <a:r>
              <a:rPr lang="en-US" dirty="0" err="1">
                <a:solidFill>
                  <a:schemeClr val="accent2">
                    <a:lumMod val="60000"/>
                    <a:lumOff val="40000"/>
                  </a:schemeClr>
                </a:solidFill>
              </a:rPr>
              <a:t>metrov</a:t>
            </a:r>
            <a:r>
              <a:rPr lang="en-US" dirty="0">
                <a:solidFill>
                  <a:schemeClr val="accent2">
                    <a:lumMod val="60000"/>
                    <a:lumOff val="40000"/>
                  </a:schemeClr>
                </a:solidFill>
              </a:rPr>
              <a:t>. </a:t>
            </a:r>
            <a:r>
              <a:rPr lang="en-US" dirty="0" err="1">
                <a:solidFill>
                  <a:schemeClr val="accent2">
                    <a:lumMod val="60000"/>
                    <a:lumOff val="40000"/>
                  </a:schemeClr>
                </a:solidFill>
              </a:rPr>
              <a:t>Vsebujejo</a:t>
            </a:r>
            <a:r>
              <a:rPr lang="en-US" dirty="0">
                <a:solidFill>
                  <a:schemeClr val="accent2">
                    <a:lumMod val="60000"/>
                    <a:lumOff val="40000"/>
                  </a:schemeClr>
                </a:solidFill>
              </a:rPr>
              <a:t> </a:t>
            </a:r>
            <a:r>
              <a:rPr lang="en-US" dirty="0" err="1">
                <a:solidFill>
                  <a:schemeClr val="accent2">
                    <a:lumMod val="60000"/>
                    <a:lumOff val="40000"/>
                  </a:schemeClr>
                </a:solidFill>
              </a:rPr>
              <a:t>veliko</a:t>
            </a:r>
            <a:r>
              <a:rPr lang="en-US" dirty="0">
                <a:solidFill>
                  <a:schemeClr val="accent2">
                    <a:lumMod val="60000"/>
                    <a:lumOff val="40000"/>
                  </a:schemeClr>
                </a:solidFill>
              </a:rPr>
              <a:t> </a:t>
            </a:r>
            <a:r>
              <a:rPr lang="en-US" dirty="0" err="1">
                <a:solidFill>
                  <a:schemeClr val="accent2">
                    <a:lumMod val="60000"/>
                    <a:lumOff val="40000"/>
                  </a:schemeClr>
                </a:solidFill>
              </a:rPr>
              <a:t>zdravju</a:t>
            </a:r>
            <a:r>
              <a:rPr lang="en-US" dirty="0">
                <a:solidFill>
                  <a:schemeClr val="accent2">
                    <a:lumMod val="60000"/>
                    <a:lumOff val="40000"/>
                  </a:schemeClr>
                </a:solidFill>
              </a:rPr>
              <a:t> </a:t>
            </a:r>
            <a:r>
              <a:rPr lang="en-US" dirty="0" err="1">
                <a:solidFill>
                  <a:schemeClr val="accent2">
                    <a:lumMod val="60000"/>
                    <a:lumOff val="40000"/>
                  </a:schemeClr>
                </a:solidFill>
              </a:rPr>
              <a:t>koristnih</a:t>
            </a:r>
            <a:r>
              <a:rPr lang="en-US" dirty="0">
                <a:solidFill>
                  <a:schemeClr val="accent2">
                    <a:lumMod val="60000"/>
                    <a:lumOff val="40000"/>
                  </a:schemeClr>
                </a:solidFill>
              </a:rPr>
              <a:t> </a:t>
            </a:r>
            <a:r>
              <a:rPr lang="en-US" dirty="0" err="1">
                <a:solidFill>
                  <a:schemeClr val="accent2">
                    <a:lumMod val="60000"/>
                    <a:lumOff val="40000"/>
                  </a:schemeClr>
                </a:solidFill>
              </a:rPr>
              <a:t>snovi</a:t>
            </a:r>
            <a:r>
              <a:rPr lang="en-US" dirty="0">
                <a:solidFill>
                  <a:schemeClr val="accent2">
                    <a:lumMod val="60000"/>
                    <a:lumOff val="40000"/>
                  </a:schemeClr>
                </a:solidFill>
              </a:rPr>
              <a:t> in </a:t>
            </a:r>
            <a:r>
              <a:rPr lang="en-US" dirty="0" err="1">
                <a:solidFill>
                  <a:schemeClr val="accent2">
                    <a:lumMod val="60000"/>
                    <a:lumOff val="40000"/>
                  </a:schemeClr>
                </a:solidFill>
              </a:rPr>
              <a:t>spadajo</a:t>
            </a:r>
            <a:r>
              <a:rPr lang="en-US" dirty="0">
                <a:solidFill>
                  <a:schemeClr val="accent2">
                    <a:lumMod val="60000"/>
                    <a:lumOff val="40000"/>
                  </a:schemeClr>
                </a:solidFill>
              </a:rPr>
              <a:t> med </a:t>
            </a:r>
            <a:r>
              <a:rPr lang="en-US" dirty="0" err="1">
                <a:solidFill>
                  <a:schemeClr val="accent2">
                    <a:lumMod val="60000"/>
                    <a:lumOff val="40000"/>
                  </a:schemeClr>
                </a:solidFill>
              </a:rPr>
              <a:t>najdražje</a:t>
            </a:r>
            <a:r>
              <a:rPr lang="en-US" dirty="0">
                <a:solidFill>
                  <a:schemeClr val="accent2">
                    <a:lumMod val="60000"/>
                    <a:lumOff val="40000"/>
                  </a:schemeClr>
                </a:solidFill>
              </a:rPr>
              <a:t>, a </a:t>
            </a:r>
            <a:r>
              <a:rPr lang="en-US" dirty="0" err="1">
                <a:solidFill>
                  <a:schemeClr val="accent2">
                    <a:lumMod val="60000"/>
                    <a:lumOff val="40000"/>
                  </a:schemeClr>
                </a:solidFill>
              </a:rPr>
              <a:t>tudi</a:t>
            </a:r>
            <a:r>
              <a:rPr lang="en-US" dirty="0">
                <a:solidFill>
                  <a:schemeClr val="accent2">
                    <a:lumMod val="60000"/>
                    <a:lumOff val="40000"/>
                  </a:schemeClr>
                </a:solidFill>
              </a:rPr>
              <a:t> </a:t>
            </a:r>
            <a:r>
              <a:rPr lang="en-US" dirty="0" err="1">
                <a:solidFill>
                  <a:schemeClr val="accent2">
                    <a:lumMod val="60000"/>
                    <a:lumOff val="40000"/>
                  </a:schemeClr>
                </a:solidFill>
              </a:rPr>
              <a:t>najokusnejše</a:t>
            </a:r>
            <a:r>
              <a:rPr lang="en-US" dirty="0">
                <a:solidFill>
                  <a:schemeClr val="accent2">
                    <a:lumMod val="60000"/>
                    <a:lumOff val="40000"/>
                  </a:schemeClr>
                </a:solidFill>
              </a:rPr>
              <a:t> </a:t>
            </a:r>
            <a:r>
              <a:rPr lang="en-US" dirty="0" err="1">
                <a:solidFill>
                  <a:schemeClr val="accent2">
                    <a:lumMod val="60000"/>
                    <a:lumOff val="40000"/>
                  </a:schemeClr>
                </a:solidFill>
              </a:rPr>
              <a:t>oreške</a:t>
            </a:r>
            <a:r>
              <a:rPr lang="en-US" dirty="0">
                <a:solidFill>
                  <a:schemeClr val="accent2">
                    <a:lumMod val="60000"/>
                    <a:lumOff val="40000"/>
                  </a:schemeClr>
                </a:solidFill>
              </a:rPr>
              <a:t> </a:t>
            </a:r>
            <a:r>
              <a:rPr lang="en-US" dirty="0" err="1">
                <a:solidFill>
                  <a:schemeClr val="accent2">
                    <a:lumMod val="60000"/>
                    <a:lumOff val="40000"/>
                  </a:schemeClr>
                </a:solidFill>
              </a:rPr>
              <a:t>na</a:t>
            </a:r>
            <a:r>
              <a:rPr lang="en-US" dirty="0">
                <a:solidFill>
                  <a:schemeClr val="accent2">
                    <a:lumMod val="60000"/>
                    <a:lumOff val="40000"/>
                  </a:schemeClr>
                </a:solidFill>
              </a:rPr>
              <a:t> </a:t>
            </a:r>
            <a:r>
              <a:rPr lang="en-US" dirty="0" err="1">
                <a:solidFill>
                  <a:schemeClr val="accent2">
                    <a:lumMod val="60000"/>
                    <a:lumOff val="40000"/>
                  </a:schemeClr>
                </a:solidFill>
              </a:rPr>
              <a:t>svetu</a:t>
            </a:r>
            <a:r>
              <a:rPr lang="en-US" dirty="0">
                <a:solidFill>
                  <a:schemeClr val="accent2">
                    <a:lumMod val="60000"/>
                    <a:lumOff val="40000"/>
                  </a:schemeClr>
                </a:solidFill>
              </a:rPr>
              <a:t>.</a:t>
            </a:r>
          </a:p>
        </p:txBody>
      </p:sp>
      <p:pic>
        <p:nvPicPr>
          <p:cNvPr id="3" name="Slika 2"/>
          <p:cNvPicPr>
            <a:picLocks noChangeAspect="1"/>
          </p:cNvPicPr>
          <p:nvPr/>
        </p:nvPicPr>
        <p:blipFill>
          <a:blip r:embed="rId2"/>
          <a:stretch>
            <a:fillRect/>
          </a:stretch>
        </p:blipFill>
        <p:spPr>
          <a:xfrm>
            <a:off x="0" y="0"/>
            <a:ext cx="6000750" cy="2857500"/>
          </a:xfrm>
          <a:prstGeom prst="rect">
            <a:avLst/>
          </a:prstGeom>
          <a:ln>
            <a:noFill/>
          </a:ln>
          <a:effectLst>
            <a:outerShdw blurRad="292100" dist="139700" dir="2700000" algn="tl" rotWithShape="0">
              <a:srgbClr val="333333">
                <a:alpha val="65000"/>
              </a:srgbClr>
            </a:outerShdw>
          </a:effectLst>
        </p:spPr>
      </p:pic>
      <p:pic>
        <p:nvPicPr>
          <p:cNvPr id="4" name="Slika 3"/>
          <p:cNvPicPr>
            <a:picLocks noChangeAspect="1"/>
          </p:cNvPicPr>
          <p:nvPr/>
        </p:nvPicPr>
        <p:blipFill>
          <a:blip r:embed="rId3"/>
          <a:stretch>
            <a:fillRect/>
          </a:stretch>
        </p:blipFill>
        <p:spPr>
          <a:xfrm>
            <a:off x="6000750" y="1587053"/>
            <a:ext cx="5210589" cy="3256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13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fracture"/>
      </p:transition>
    </mc:Choice>
    <mc:Fallback xmlns="">
      <p:transition spd="slow" advClick="0" advTm="20000">
        <p:fade/>
      </p:transition>
    </mc:Fallback>
  </mc:AlternateContent>
  <p:timing>
    <p:tnLst>
      <p:par>
        <p:cTn id="1" dur="indefinite" restart="never" nodeType="tmRoot"/>
      </p:par>
    </p:tnLst>
  </p:timing>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160</TotalTime>
  <Words>565</Words>
  <Application>Microsoft Office PowerPoint</Application>
  <PresentationFormat>Širokozaslonsko</PresentationFormat>
  <Paragraphs>12</Paragraphs>
  <Slides>10</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Trebuchet MS</vt:lpstr>
      <vt:lpstr>Wingdings 3</vt:lpstr>
      <vt:lpstr>Gladko</vt:lpstr>
      <vt:lpstr>OREŠČKI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OREŠČKI</dc:title>
  <dc:creator>Jan</dc:creator>
  <cp:lastModifiedBy>GEOGRAFIJA</cp:lastModifiedBy>
  <cp:revision>37</cp:revision>
  <dcterms:created xsi:type="dcterms:W3CDTF">2016-10-04T17:12:42Z</dcterms:created>
  <dcterms:modified xsi:type="dcterms:W3CDTF">2016-10-11T10:38:44Z</dcterms:modified>
</cp:coreProperties>
</file>