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46"/>
  </p:notesMasterIdLst>
  <p:sldIdLst>
    <p:sldId id="256" r:id="rId2"/>
    <p:sldId id="257" r:id="rId3"/>
    <p:sldId id="262" r:id="rId4"/>
    <p:sldId id="259" r:id="rId5"/>
    <p:sldId id="266" r:id="rId6"/>
    <p:sldId id="267" r:id="rId7"/>
    <p:sldId id="288" r:id="rId8"/>
    <p:sldId id="265" r:id="rId9"/>
    <p:sldId id="298" r:id="rId10"/>
    <p:sldId id="299" r:id="rId11"/>
    <p:sldId id="309" r:id="rId12"/>
    <p:sldId id="311" r:id="rId13"/>
    <p:sldId id="312" r:id="rId14"/>
    <p:sldId id="300" r:id="rId15"/>
    <p:sldId id="302" r:id="rId16"/>
    <p:sldId id="301" r:id="rId17"/>
    <p:sldId id="305" r:id="rId18"/>
    <p:sldId id="306" r:id="rId19"/>
    <p:sldId id="307" r:id="rId20"/>
    <p:sldId id="308" r:id="rId21"/>
    <p:sldId id="260" r:id="rId22"/>
    <p:sldId id="271" r:id="rId23"/>
    <p:sldId id="268" r:id="rId24"/>
    <p:sldId id="317" r:id="rId25"/>
    <p:sldId id="272" r:id="rId26"/>
    <p:sldId id="277" r:id="rId27"/>
    <p:sldId id="273" r:id="rId28"/>
    <p:sldId id="274" r:id="rId29"/>
    <p:sldId id="275" r:id="rId30"/>
    <p:sldId id="279" r:id="rId31"/>
    <p:sldId id="280" r:id="rId32"/>
    <p:sldId id="281" r:id="rId33"/>
    <p:sldId id="296" r:id="rId34"/>
    <p:sldId id="289" r:id="rId35"/>
    <p:sldId id="282" r:id="rId36"/>
    <p:sldId id="293" r:id="rId37"/>
    <p:sldId id="283" r:id="rId38"/>
    <p:sldId id="313" r:id="rId39"/>
    <p:sldId id="314" r:id="rId40"/>
    <p:sldId id="315" r:id="rId41"/>
    <p:sldId id="316" r:id="rId42"/>
    <p:sldId id="297" r:id="rId43"/>
    <p:sldId id="318" r:id="rId44"/>
    <p:sldId id="291" r:id="rId4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832036-8852-421C-AFA2-0AC6EAE632EF}" type="datetimeFigureOut">
              <a:rPr lang="sl-SI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0A568D-0553-476A-B0AE-030314C7C9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4111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3379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D5965-C2AC-4E51-A503-AE7FE518F8EF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77733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3482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0D7E-83E4-463A-8D2C-1154CFFFDDD3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10693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A2C17-21BB-4007-A75A-9F733C0D9501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802E2-4E62-4945-9A26-FF4FBDA26F6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132D0-9DED-44E5-B16C-2BD2613D3C40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8CF6B-2CE6-4C37-88DF-7CB04055B32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E1202-2AE4-45E2-82E0-242DDCF6D0AF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357-24CF-40BF-983D-C9A85364D42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sl-SI" noProof="0" smtClean="0"/>
              <a:t>Kliknite ikono, če želite dodati tabelo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5BDF-FC47-4900-961B-90A6813CB10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A5B85-AF79-4517-8C6E-F8440624B14E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98DE-B060-4961-8BF2-06B1EBBAE36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7EA6F-FC63-43B9-A589-3928F710AED4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E4E0-0F9D-4746-8BA6-342E24CC1B9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0BC8C-0A66-4331-865C-699265D9FF5D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EE2AE-E334-470D-903E-CDC2CC7DF8C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996CA-1959-4A05-89A6-742C9B968BBC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66202-73C8-488E-8F16-B8FA31EBE5A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68F8E-02C7-4487-846A-B35FFA0CE8A4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4885-2118-49B6-9DCD-20839EC684FF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51FF1-57BF-4D70-9A38-95C4F4886544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6581B-6257-4D6A-837A-4DB3ADA2998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438A3-CD9A-4FBD-8D34-5B4C37EC543E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A2EBF-5BA5-4463-A346-5932E9E2B09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543-CEEE-4470-9A85-36F8119293EF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9FC2D17-8716-47B1-ABD0-F388C3601510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726E4DB-F6F1-4A53-916A-3998CCFC9ABC}" type="datetimeFigureOut">
              <a:rPr lang="sl-SI" smtClean="0"/>
              <a:pPr>
                <a:defRPr/>
              </a:pPr>
              <a:t>17.3.2016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4C06F9-4927-437A-BE8B-1C736D267CA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 advTm="5000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310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sl-SI" b="1" dirty="0" smtClean="0">
                <a:solidFill>
                  <a:schemeClr val="tx2"/>
                </a:solidFill>
                <a:latin typeface="Comic Sans MS" pitchFamily="66" charset="0"/>
              </a:rPr>
              <a:t>PREDSTAVITEV KMETIJE ZELENA TRAVA</a:t>
            </a:r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sl-SI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sl-SI" sz="3200" dirty="0" smtClean="0">
              <a:latin typeface="Comic Sans MS" pitchFamily="66" charset="0"/>
            </a:endParaRPr>
          </a:p>
        </p:txBody>
      </p:sp>
      <p:sp>
        <p:nvSpPr>
          <p:cNvPr id="3075" name="Podnaslov 2"/>
          <p:cNvSpPr>
            <a:spLocks noGrp="1"/>
          </p:cNvSpPr>
          <p:nvPr>
            <p:ph type="subTitle" idx="1"/>
          </p:nvPr>
        </p:nvSpPr>
        <p:spPr>
          <a:xfrm>
            <a:off x="1000125" y="3643313"/>
            <a:ext cx="7143750" cy="1995487"/>
          </a:xfrm>
        </p:spPr>
        <p:txBody>
          <a:bodyPr/>
          <a:lstStyle/>
          <a:p>
            <a:pPr eaLnBrk="1" hangingPunct="1"/>
            <a:endParaRPr lang="sl-SI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r>
              <a:rPr lang="sl-SI" sz="2800" dirty="0" smtClean="0">
                <a:solidFill>
                  <a:schemeClr val="tx1"/>
                </a:solidFill>
                <a:latin typeface="Comic Sans MS" pitchFamily="66" charset="0"/>
              </a:rPr>
              <a:t>Uroš Macerl</a:t>
            </a:r>
          </a:p>
          <a:p>
            <a:pPr eaLnBrk="1" hangingPunct="1"/>
            <a:r>
              <a:rPr lang="sl-SI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sl-SI" sz="1800" dirty="0" smtClean="0">
                <a:solidFill>
                  <a:schemeClr val="tx1"/>
                </a:solidFill>
                <a:latin typeface="Comic Sans MS" pitchFamily="66" charset="0"/>
              </a:rPr>
              <a:t>MAREC 2016</a:t>
            </a:r>
          </a:p>
          <a:p>
            <a:pPr eaLnBrk="1" hangingPunct="1"/>
            <a:endParaRPr lang="sl-SI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endParaRPr lang="sl-SI" sz="2800" dirty="0" smtClean="0">
              <a:latin typeface="Comic Sans MS" pitchFamily="66" charset="0"/>
            </a:endParaRPr>
          </a:p>
          <a:p>
            <a:pPr eaLnBrk="1" hangingPunct="1"/>
            <a:endParaRPr lang="sl-SI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3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zelena trava 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zelena trava 0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grada vsebine 6" descr="zelena trava 0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IMAG133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30" y="1935163"/>
            <a:ext cx="6582140" cy="43894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0930" y="1935163"/>
            <a:ext cx="65821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IMAG13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30" y="1935163"/>
            <a:ext cx="6582140" cy="43894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IMAG13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30" y="1935163"/>
            <a:ext cx="6582140" cy="43894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20151020_1236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4712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VSEBINA </a:t>
            </a: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Predstavitev kmetije</a:t>
            </a: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Kmetija nekoč in danes</a:t>
            </a: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Prodaja: KAM, KAKO?</a:t>
            </a: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Način trženja surovega mesa</a:t>
            </a: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Tehnologija reje</a:t>
            </a: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Načrti kmetije</a:t>
            </a: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20151020_1238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981075"/>
            <a:ext cx="8772525" cy="5075238"/>
          </a:xfr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PRODAJA</a:t>
            </a:r>
          </a:p>
        </p:txBody>
      </p:sp>
      <p:sp>
        <p:nvSpPr>
          <p:cNvPr id="13315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dirty="0" smtClean="0">
                <a:latin typeface="Comic Sans MS" pitchFamily="66" charset="0"/>
              </a:rPr>
              <a:t>KAM?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50 % končnemu porabniku (na dom)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30 % gostinski lokali in hoteli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10 % Biotehniška fakulteta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10 % </a:t>
            </a:r>
            <a:r>
              <a:rPr lang="sl-SI" dirty="0" err="1" smtClean="0">
                <a:latin typeface="Comic Sans MS" pitchFamily="66" charset="0"/>
              </a:rPr>
              <a:t>jagnjice</a:t>
            </a:r>
            <a:r>
              <a:rPr lang="sl-SI" dirty="0" smtClean="0">
                <a:latin typeface="Comic Sans MS" pitchFamily="66" charset="0"/>
              </a:rPr>
              <a:t> za pleme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dirty="0" smtClean="0">
                <a:latin typeface="Comic Sans MS" pitchFamily="66" charset="0"/>
              </a:rPr>
              <a:t>KAKO?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Brez posrednikov, na domu ali z dostavo in na prireditvah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dirty="0" smtClean="0">
                <a:latin typeface="Comic Sans MS" pitchFamily="66" charset="0"/>
              </a:rPr>
              <a:t>Registrirali smo obrat za prodajo surovega mesa in jajc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851331"/>
            <a:ext cx="3672408" cy="4997263"/>
          </a:xfrm>
          <a:ln>
            <a:solidFill>
              <a:schemeClr val="tx1"/>
            </a:solidFill>
          </a:ln>
        </p:spPr>
      </p:pic>
      <p:pic>
        <p:nvPicPr>
          <p:cNvPr id="13316" name="Picture 4" descr="C:\Users\T60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11475"/>
            <a:ext cx="3243212" cy="5032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4" descr="DSC_08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836712"/>
            <a:ext cx="4392488" cy="3295528"/>
          </a:xfrm>
        </p:spPr>
      </p:pic>
      <p:pic>
        <p:nvPicPr>
          <p:cNvPr id="5" name="Slika 8" descr="IMAG07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5"/>
          <a:stretch>
            <a:fillRect/>
          </a:stretch>
        </p:blipFill>
        <p:spPr bwMode="auto">
          <a:xfrm>
            <a:off x="2627784" y="3861048"/>
            <a:ext cx="4104456" cy="27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T60\Pictures\uroš slike gsm samsung\20151012_075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015" y="836712"/>
            <a:ext cx="4252890" cy="318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2088232" cy="1143000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OPREMA</a:t>
            </a:r>
          </a:p>
        </p:txBody>
      </p:sp>
      <p:sp>
        <p:nvSpPr>
          <p:cNvPr id="1433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Prostor za razsek</a:t>
            </a: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Hladilnica</a:t>
            </a: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Mesarska oprema </a:t>
            </a: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Hladilne torbe</a:t>
            </a: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14313"/>
            <a:ext cx="6096000" cy="3862387"/>
          </a:xfrm>
        </p:spPr>
      </p:pic>
      <p:pic>
        <p:nvPicPr>
          <p:cNvPr id="15364" name="Slika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200275"/>
            <a:ext cx="500697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NAČIN TRŽENJA SUROVEGA MESA</a:t>
            </a:r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mtClean="0">
                <a:latin typeface="Comic Sans MS" pitchFamily="66" charset="0"/>
              </a:rPr>
              <a:t>Na domu (na zalogo, vnaprej dogovorjeno, ob prisotnosti stranke)</a:t>
            </a:r>
          </a:p>
          <a:p>
            <a:pPr eaLnBrk="1" hangingPunct="1"/>
            <a:r>
              <a:rPr lang="sl-SI" smtClean="0">
                <a:latin typeface="Comic Sans MS" pitchFamily="66" charset="0"/>
              </a:rPr>
              <a:t>Tržnice, prireditve</a:t>
            </a:r>
          </a:p>
          <a:p>
            <a:pPr eaLnBrk="1" hangingPunct="1"/>
            <a:r>
              <a:rPr lang="sl-SI" smtClean="0">
                <a:latin typeface="Comic Sans MS" pitchFamily="66" charset="0"/>
              </a:rPr>
              <a:t>Trgovine, gostilne, hoteli, šole… </a:t>
            </a:r>
          </a:p>
          <a:p>
            <a:pPr eaLnBrk="1" hangingPunct="1">
              <a:buFont typeface="Arial" charset="0"/>
              <a:buNone/>
            </a:pPr>
            <a:endParaRPr lang="sl-SI" smtClean="0">
              <a:latin typeface="Comic Sans MS" pitchFamily="66" charset="0"/>
            </a:endParaRPr>
          </a:p>
          <a:p>
            <a:pPr eaLnBrk="1" hangingPunct="1"/>
            <a:endParaRPr lang="sl-SI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sl-SI" smtClean="0">
                <a:latin typeface="Comic Sans MS" pitchFamily="66" charset="0"/>
              </a:rPr>
              <a:t>     </a:t>
            </a:r>
            <a:r>
              <a:rPr lang="sl-SI" sz="2400" smtClean="0">
                <a:latin typeface="Comic Sans MS" pitchFamily="66" charset="0"/>
              </a:rPr>
              <a:t>CELI TRUPI                       KONFEKCIONIRANI</a:t>
            </a:r>
          </a:p>
          <a:p>
            <a:pPr eaLnBrk="1" hangingPunct="1">
              <a:buFont typeface="Arial" charset="0"/>
              <a:buNone/>
            </a:pPr>
            <a:r>
              <a:rPr lang="sl-SI" sz="2400" smtClean="0">
                <a:latin typeface="Comic Sans MS" pitchFamily="66" charset="0"/>
              </a:rPr>
              <a:t>                                                           TRUPI</a:t>
            </a:r>
          </a:p>
        </p:txBody>
      </p:sp>
      <p:cxnSp>
        <p:nvCxnSpPr>
          <p:cNvPr id="9" name="Raven puščični konektor 8"/>
          <p:cNvCxnSpPr/>
          <p:nvPr/>
        </p:nvCxnSpPr>
        <p:spPr>
          <a:xfrm rot="10800000" flipV="1">
            <a:off x="2047133" y="3717032"/>
            <a:ext cx="1071562" cy="10001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/>
          <p:cNvCxnSpPr/>
          <p:nvPr/>
        </p:nvCxnSpPr>
        <p:spPr>
          <a:xfrm rot="16200000" flipH="1">
            <a:off x="4364534" y="3717032"/>
            <a:ext cx="1071562" cy="10715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538736" cy="866360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CELI TRUPI</a:t>
            </a:r>
          </a:p>
        </p:txBody>
      </p:sp>
      <p:sp>
        <p:nvSpPr>
          <p:cNvPr id="1843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latin typeface="Comic Sans MS" pitchFamily="66" charset="0"/>
              </a:rPr>
              <a:t>Najbolj enostavno</a:t>
            </a:r>
          </a:p>
          <a:p>
            <a:pPr eaLnBrk="1" hangingPunct="1"/>
            <a:endParaRPr lang="sl-SI" dirty="0" smtClean="0">
              <a:latin typeface="Comic Sans MS" pitchFamily="66" charset="0"/>
            </a:endParaRPr>
          </a:p>
          <a:p>
            <a:pPr eaLnBrk="1" hangingPunct="1"/>
            <a:r>
              <a:rPr lang="sl-SI" dirty="0" smtClean="0">
                <a:latin typeface="Comic Sans MS" pitchFamily="66" charset="0"/>
              </a:rPr>
              <a:t>Spremembe na trgu</a:t>
            </a:r>
          </a:p>
          <a:p>
            <a:pPr eaLnBrk="1" hangingPunct="1">
              <a:buNone/>
            </a:pPr>
            <a:r>
              <a:rPr lang="sl-SI" dirty="0" smtClean="0">
                <a:latin typeface="Comic Sans MS" pitchFamily="66" charset="0"/>
              </a:rPr>
              <a:t>narekujejo prodajo</a:t>
            </a:r>
          </a:p>
          <a:p>
            <a:pPr eaLnBrk="1" hangingPunct="1">
              <a:buNone/>
            </a:pPr>
            <a:r>
              <a:rPr lang="sl-SI" dirty="0" err="1" smtClean="0">
                <a:latin typeface="Comic Sans MS" pitchFamily="66" charset="0"/>
              </a:rPr>
              <a:t>konfekcijoniranega</a:t>
            </a:r>
            <a:r>
              <a:rPr lang="sl-SI" dirty="0" smtClean="0">
                <a:latin typeface="Comic Sans MS" pitchFamily="66" charset="0"/>
              </a:rPr>
              <a:t> mesa</a:t>
            </a:r>
          </a:p>
        </p:txBody>
      </p:sp>
      <p:pic>
        <p:nvPicPr>
          <p:cNvPr id="18436" name="Slika 5" descr="IMAG09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938368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KONFEKCIJONIRANO MESO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latin typeface="Comic Sans MS" pitchFamily="66" charset="0"/>
              </a:rPr>
              <a:t>Prednosti: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Kupec dobi meso pripravljeno za hitro in preprosto uporabo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Lahko kupi manjše količine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Lahko kupi samo njemu ljube dele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Meso je lahko vakuumsko pakirano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Višja cena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latin typeface="Comic Sans MS" pitchFamily="66" charset="0"/>
              </a:rPr>
              <a:t>                                           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 eaLnBrk="1" hangingPunct="1"/>
            <a:r>
              <a:rPr lang="sl-SI" altLang="sl-SI" sz="3200" dirty="0" smtClean="0">
                <a:latin typeface="Comic Sans MS" pitchFamily="66" charset="0"/>
              </a:rPr>
              <a:t>PREDSTAVITEV KMETIJE</a:t>
            </a:r>
            <a:endParaRPr lang="en-GB" altLang="sl-SI" sz="3200" dirty="0" smtClean="0">
              <a:latin typeface="Comic Sans MS" pitchFamily="66" charset="0"/>
            </a:endParaRPr>
          </a:p>
        </p:txBody>
      </p:sp>
      <p:graphicFrame>
        <p:nvGraphicFramePr>
          <p:cNvPr id="14404" name="Group 6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38682608"/>
              </p:ext>
            </p:extLst>
          </p:nvPr>
        </p:nvGraphicFramePr>
        <p:xfrm>
          <a:off x="395536" y="1412776"/>
          <a:ext cx="8215370" cy="4847584"/>
        </p:xfrm>
        <a:graphic>
          <a:graphicData uri="http://schemas.openxmlformats.org/drawingml/2006/table">
            <a:tbl>
              <a:tblPr/>
              <a:tblGrid>
                <a:gridCol w="4969792"/>
                <a:gridCol w="3245578"/>
              </a:tblGrid>
              <a:tr h="647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Družinska kmetija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število članov družine, ki delajo na kmetiji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5/4, 1 zaposlen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Stalež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drobnice: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 drobnice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Število ovc JSR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 in cca 150 jagnjet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-Ostale živali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športni kobili, 1 osel,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 kokoši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Zemlja – kmetijska zemljišča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(ha): </a:t>
                      </a: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lastna + najeta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 ha travnikov, 15 ha pašnikov (2/3 najetega),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 ha gozda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08"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latin typeface="Comic Sans MS" pitchFamily="66" charset="0"/>
                        </a:rPr>
                        <a:t>Proizvodnja</a:t>
                      </a:r>
                      <a:endParaRPr lang="sl-SI" sz="2000" dirty="0"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dirty="0" smtClean="0">
                          <a:latin typeface="Comic Sans MS" pitchFamily="66" charset="0"/>
                        </a:rPr>
                        <a:t>450-500 jagenjčkov</a:t>
                      </a:r>
                      <a:r>
                        <a:rPr lang="sl-SI" baseline="0" dirty="0" smtClean="0">
                          <a:latin typeface="Comic Sans MS" pitchFamily="66" charset="0"/>
                        </a:rPr>
                        <a:t>/leto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baseline="0" dirty="0" smtClean="0">
                          <a:latin typeface="Comic Sans MS" pitchFamily="66" charset="0"/>
                        </a:rPr>
                        <a:t>80 jajc dnevno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sl-SI" dirty="0"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45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2704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GROBI RAZSEK</a:t>
            </a:r>
          </a:p>
        </p:txBody>
      </p:sp>
      <p:pic>
        <p:nvPicPr>
          <p:cNvPr id="21507" name="Ograda vsebine 3" descr="IMAG11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412776"/>
            <a:ext cx="7632700" cy="5087938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80696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FINI RAZSEK</a:t>
            </a:r>
          </a:p>
        </p:txBody>
      </p:sp>
      <p:pic>
        <p:nvPicPr>
          <p:cNvPr id="22531" name="Ograda vsebine 3" descr="IMAG096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196975"/>
            <a:ext cx="7832725" cy="5221288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4712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RAZSEK Z IZKOŠČIČEVANJEM</a:t>
            </a:r>
          </a:p>
        </p:txBody>
      </p:sp>
      <p:pic>
        <p:nvPicPr>
          <p:cNvPr id="23555" name="Ograda vsebine 3" descr="IMAG13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473950" cy="51260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24712"/>
          </a:xfrm>
        </p:spPr>
        <p:txBody>
          <a:bodyPr/>
          <a:lstStyle/>
          <a:p>
            <a:endParaRPr lang="sl-SI" dirty="0" smtClean="0"/>
          </a:p>
        </p:txBody>
      </p:sp>
      <p:pic>
        <p:nvPicPr>
          <p:cNvPr id="24579" name="Picture 2" descr="C:\Users\T60\Pictures\uroš slike gsm samsung\20151012_075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20688"/>
            <a:ext cx="7589837" cy="5691188"/>
          </a:xfr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47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VAKUUMSKO PAKIRANO</a:t>
            </a:r>
          </a:p>
        </p:txBody>
      </p:sp>
      <p:pic>
        <p:nvPicPr>
          <p:cNvPr id="25603" name="Picture 2" descr="C:\Users\T60\Desktop\SLIKE\IMAG1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576388"/>
            <a:ext cx="6786563" cy="4525962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96720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KVALITETA TRUPOV JE OSNOVA</a:t>
            </a:r>
          </a:p>
        </p:txBody>
      </p:sp>
      <p:pic>
        <p:nvPicPr>
          <p:cNvPr id="26627" name="Ograda vsebine 3" descr="IMAG13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63" y="1571625"/>
            <a:ext cx="5037137" cy="3357563"/>
          </a:xfrm>
        </p:spPr>
      </p:pic>
      <p:pic>
        <p:nvPicPr>
          <p:cNvPr id="26628" name="Slika 4" descr="IMAG12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571625"/>
            <a:ext cx="40005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Slika 5" descr="IMAG12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857625"/>
            <a:ext cx="3965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Comic Sans MS" pitchFamily="66" charset="0"/>
              </a:rPr>
              <a:t>TEHNOLOGIJA REJE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4213225" cy="2808288"/>
          </a:xfrm>
          <a:noFill/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3669078"/>
            <a:ext cx="4491137" cy="299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05814"/>
            <a:ext cx="4320480" cy="28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NA KVALITETO MESA VPLIVA: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Pasma živali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Tehnologija reje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Humano ravnanje z živalmi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Preprečevanje stresa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Čim boljša oskrba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Prevoz živali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Zakol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Hlajenje po zakolu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Zorenje mesa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Comic Sans MS" pitchFamily="66" charset="0"/>
              </a:rPr>
              <a:t>Tehnologija reje na pašniku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8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Čreda je od marca do decembra na paši (čredinska paša)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Čimbolj kvalitetna mlada trava z velikim deležem metuljnic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Ovce se ne dokrmljuje (trojčki domov v hlev)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</p:txBody>
      </p:sp>
      <p:pic>
        <p:nvPicPr>
          <p:cNvPr id="8196" name="Picture 4" descr="DSC001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99229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65480" y="260648"/>
            <a:ext cx="8229600" cy="952056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Comic Sans MS" pitchFamily="66" charset="0"/>
              </a:rPr>
              <a:t>Tehnologija reje na pašniku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Jagnjeta se dokrmljujejo na pašniku in imajo prost vstop v krmilnico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Voda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Mineralno vitaminski dodatek na razpolago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Analiza blata in tretiranje proti zajedalcem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</p:txBody>
      </p:sp>
      <p:pic>
        <p:nvPicPr>
          <p:cNvPr id="9220" name="Picture 3" descr="IMAG0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857625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IMAG02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857625"/>
            <a:ext cx="39639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6147" name="Ograda vsebine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8501063" cy="5929312"/>
          </a:xfrm>
        </p:spPr>
      </p:pic>
      <p:sp>
        <p:nvSpPr>
          <p:cNvPr id="6148" name="PoljeZBesedilom 4"/>
          <p:cNvSpPr txBox="1">
            <a:spLocks noChangeArrowheads="1"/>
          </p:cNvSpPr>
          <p:nvPr/>
        </p:nvSpPr>
        <p:spPr bwMode="auto">
          <a:xfrm>
            <a:off x="5286375" y="2571750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 b="1" u="sng">
                <a:latin typeface="Comic Sans MS" pitchFamily="66" charset="0"/>
              </a:rPr>
              <a:t>RAVENSKA VAS</a:t>
            </a:r>
          </a:p>
        </p:txBody>
      </p:sp>
      <p:cxnSp>
        <p:nvCxnSpPr>
          <p:cNvPr id="7" name="Raven puščični konektor 6"/>
          <p:cNvCxnSpPr/>
          <p:nvPr/>
        </p:nvCxnSpPr>
        <p:spPr>
          <a:xfrm rot="16200000" flipH="1">
            <a:off x="5286375" y="3071813"/>
            <a:ext cx="1000125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2071688" y="714375"/>
            <a:ext cx="4572000" cy="523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b="1" dirty="0">
                <a:latin typeface="Comic Sans MS" pitchFamily="66" charset="0"/>
              </a:rPr>
              <a:t>Oddaljenost od mesta: 3 km od Zagorja, 3 km od Trbovelj, 60 km od Ljubljane, 45 km od Celja</a:t>
            </a: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Comic Sans MS" pitchFamily="66" charset="0"/>
              </a:rPr>
              <a:t>Tehnologija reje v hlevu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63" cy="49006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3-4 mesece v hlevu (zima)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Čimboljši pogoji v hlevu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Comic Sans MS" pitchFamily="66" charset="0"/>
              </a:rPr>
              <a:t>Prostor (kvadratura, višina)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Comic Sans MS" pitchFamily="66" charset="0"/>
              </a:rPr>
              <a:t>Klima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Comic Sans MS" pitchFamily="66" charset="0"/>
              </a:rPr>
              <a:t>Svetloba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Comic Sans MS" pitchFamily="66" charset="0"/>
              </a:rPr>
              <a:t>Reja na globokem nastilju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Krma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Comic Sans MS" pitchFamily="66" charset="0"/>
              </a:rPr>
              <a:t>Osnovna krma je suho seno, zgodaj košeno in posušeno na sušilni napravi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Comic Sans MS" pitchFamily="66" charset="0"/>
              </a:rPr>
              <a:t>Silaža (majhen delež samo ovcam)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Comic Sans MS" pitchFamily="66" charset="0"/>
              </a:rPr>
              <a:t>Žita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Jagnjetom prost vstop v krmilnico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Comic Sans MS" pitchFamily="66" charset="0"/>
              </a:rPr>
              <a:t>Ovce samo s trojčki ali četvorčki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Comic Sans MS" pitchFamily="66" charset="0"/>
              </a:rPr>
              <a:t>Voda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sl-SI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sl-SI" dirty="0" smtClean="0"/>
          </a:p>
        </p:txBody>
      </p:sp>
      <p:pic>
        <p:nvPicPr>
          <p:cNvPr id="10244" name="Picture 3" descr="DSC009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428750"/>
            <a:ext cx="321468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IMAG02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3929063"/>
            <a:ext cx="17859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5762" y="476672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latin typeface="Comic Sans MS" pitchFamily="66" charset="0"/>
              </a:rPr>
              <a:t>Odstavitev in pitanje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Odstavlja se jagnjeta težka od 20-30kg</a:t>
            </a:r>
          </a:p>
          <a:p>
            <a:pPr lvl="1"/>
            <a:r>
              <a:rPr lang="sl-SI" dirty="0" smtClean="0">
                <a:latin typeface="Comic Sans MS" pitchFamily="66" charset="0"/>
              </a:rPr>
              <a:t>Na razpolago žita ter najboljše seno</a:t>
            </a:r>
          </a:p>
          <a:p>
            <a:pPr lvl="1"/>
            <a:r>
              <a:rPr lang="sl-SI" dirty="0" smtClean="0">
                <a:latin typeface="Comic Sans MS" pitchFamily="66" charset="0"/>
              </a:rPr>
              <a:t>Voda</a:t>
            </a:r>
          </a:p>
          <a:p>
            <a:pPr>
              <a:buFont typeface="Arial" charset="0"/>
              <a:buNone/>
            </a:pPr>
            <a:endParaRPr lang="sl-SI" dirty="0" smtClean="0"/>
          </a:p>
        </p:txBody>
      </p:sp>
      <p:pic>
        <p:nvPicPr>
          <p:cNvPr id="11268" name="Picture 3" descr="IMAG02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3286125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dirty="0" smtClean="0"/>
          </a:p>
        </p:txBody>
      </p:sp>
      <p:sp>
        <p:nvSpPr>
          <p:cNvPr id="31749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5616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879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Comic Sans MS" pitchFamily="66" charset="0"/>
              </a:rPr>
              <a:t>NAČRTI KMETIJE</a:t>
            </a:r>
            <a:endParaRPr lang="sl-SI" sz="4000" dirty="0"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Comic Sans MS" pitchFamily="66" charset="0"/>
              </a:rPr>
              <a:t>Povečanje črede za 50 ovc, </a:t>
            </a:r>
          </a:p>
          <a:p>
            <a:r>
              <a:rPr lang="sl-SI" dirty="0" smtClean="0">
                <a:latin typeface="Comic Sans MS" pitchFamily="66" charset="0"/>
              </a:rPr>
              <a:t>povečanje površin, </a:t>
            </a:r>
          </a:p>
          <a:p>
            <a:r>
              <a:rPr lang="sl-SI" dirty="0" smtClean="0">
                <a:latin typeface="Comic Sans MS" pitchFamily="66" charset="0"/>
              </a:rPr>
              <a:t>registracija kmetije odprtih vrat,  registracija klavnice in predelave,</a:t>
            </a:r>
          </a:p>
          <a:p>
            <a:r>
              <a:rPr lang="sl-SI" dirty="0" smtClean="0">
                <a:latin typeface="Comic Sans MS" pitchFamily="66" charset="0"/>
              </a:rPr>
              <a:t> dokup strojne opreme za učinkovitejše delo, </a:t>
            </a:r>
          </a:p>
          <a:p>
            <a:r>
              <a:rPr lang="sl-SI" dirty="0" smtClean="0">
                <a:latin typeface="Comic Sans MS" pitchFamily="66" charset="0"/>
              </a:rPr>
              <a:t>kozolec za enostavna prenočišč in gostinstvo, </a:t>
            </a:r>
          </a:p>
          <a:p>
            <a:r>
              <a:rPr lang="sl-SI" dirty="0" smtClean="0">
                <a:latin typeface="Comic Sans MS" pitchFamily="66" charset="0"/>
              </a:rPr>
              <a:t>peč za peko jagnjet.</a:t>
            </a:r>
            <a:r>
              <a:rPr lang="sl-SI" sz="3600" dirty="0" smtClean="0"/>
              <a:t/>
            </a:r>
            <a:br>
              <a:rPr lang="sl-SI" sz="3600" dirty="0" smtClean="0"/>
            </a:br>
            <a:endParaRPr lang="sl-SI" dirty="0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6000" dirty="0" smtClean="0">
                <a:latin typeface="Comic Sans MS" pitchFamily="66" charset="0"/>
              </a:rPr>
              <a:t>HVALA ZA POZORNOST</a:t>
            </a:r>
            <a:endParaRPr lang="sl-SI" sz="6000" dirty="0">
              <a:latin typeface="Comic Sans MS" pitchFamily="66" charset="0"/>
            </a:endParaRPr>
          </a:p>
        </p:txBody>
      </p:sp>
      <p:sp>
        <p:nvSpPr>
          <p:cNvPr id="3481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sl-SI" dirty="0" smtClean="0"/>
          </a:p>
          <a:p>
            <a:pPr eaLnBrk="1" hangingPunct="1">
              <a:buFont typeface="Arial" charset="0"/>
              <a:buNone/>
            </a:pPr>
            <a:endParaRPr lang="sl-SI" dirty="0" smtClean="0"/>
          </a:p>
          <a:p>
            <a:pPr eaLnBrk="1" hangingPunct="1">
              <a:buFont typeface="Arial" charset="0"/>
              <a:buNone/>
            </a:pPr>
            <a:endParaRPr lang="sl-SI" dirty="0" smtClean="0"/>
          </a:p>
          <a:p>
            <a:pPr eaLnBrk="1" hangingPunct="1">
              <a:buFont typeface="Arial" charset="0"/>
              <a:buNone/>
            </a:pPr>
            <a:endParaRPr lang="sl-SI" dirty="0" smtClean="0"/>
          </a:p>
          <a:p>
            <a:pPr algn="ctr" eaLnBrk="1" hangingPunct="1">
              <a:buFont typeface="Arial" charset="0"/>
              <a:buNone/>
            </a:pPr>
            <a:r>
              <a:rPr lang="sl-SI" sz="4800" dirty="0" smtClean="0">
                <a:solidFill>
                  <a:schemeClr val="tx2"/>
                </a:solidFill>
                <a:latin typeface="Comic Sans MS" pitchFamily="66" charset="0"/>
              </a:rPr>
              <a:t>Dober tek!</a:t>
            </a:r>
          </a:p>
          <a:p>
            <a:pPr eaLnBrk="1" hangingPunct="1">
              <a:buFont typeface="Arial" charset="0"/>
              <a:buNone/>
            </a:pPr>
            <a:endParaRPr lang="sl-SI" dirty="0" smtClean="0"/>
          </a:p>
          <a:p>
            <a:pPr eaLnBrk="1" hangingPunct="1">
              <a:buFont typeface="Arial" charset="0"/>
              <a:buNone/>
            </a:pPr>
            <a:endParaRPr lang="sl-SI" dirty="0" smtClean="0"/>
          </a:p>
          <a:p>
            <a:pPr algn="ctr" eaLnBrk="1" hangingPunct="1">
              <a:buFont typeface="Arial" charset="0"/>
              <a:buNone/>
            </a:pPr>
            <a:endParaRPr lang="sl-SI" dirty="0" smtClean="0"/>
          </a:p>
          <a:p>
            <a:pPr algn="ctr" eaLnBrk="1" hangingPunct="1">
              <a:buFont typeface="Arial" charset="0"/>
              <a:buNone/>
            </a:pPr>
            <a:endParaRPr lang="sl-SI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8195" name="Slika 4" descr="IMAG04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2545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Slika 5" descr="IMAG12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6815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Slika 6" descr="IMAG08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64661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9219" name="Ograda tabele 3" descr="IMAG0607.jpg"/>
          <p:cNvPicPr>
            <a:picLocks noGrp="1" noChangeAspect="1"/>
          </p:cNvPicPr>
          <p:nvPr>
            <p:ph type="tbl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4786313" cy="3190875"/>
          </a:xfrm>
        </p:spPr>
      </p:pic>
      <p:pic>
        <p:nvPicPr>
          <p:cNvPr id="9220" name="Slika 4" descr="IMAG06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9657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Slika 5" descr="IMAG04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4537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00063" y="620688"/>
            <a:ext cx="8229600" cy="866360"/>
          </a:xfrm>
        </p:spPr>
        <p:txBody>
          <a:bodyPr/>
          <a:lstStyle/>
          <a:p>
            <a:pPr algn="ctr" eaLnBrk="1" hangingPunct="1"/>
            <a:r>
              <a:rPr lang="sl-SI" sz="3200" dirty="0" smtClean="0">
                <a:latin typeface="Comic Sans MS" pitchFamily="66" charset="0"/>
              </a:rPr>
              <a:t>GOSPODARSKO KRIŽANJE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2714625" cy="428625"/>
          </a:xfrm>
        </p:spPr>
        <p:txBody>
          <a:bodyPr rtlCol="0">
            <a:normAutofit fontScale="77500" lnSpcReduction="20000"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err="1" smtClean="0">
                <a:latin typeface="Comic Sans MS" pitchFamily="66" charset="0"/>
              </a:rPr>
              <a:t>Texel</a:t>
            </a:r>
            <a:r>
              <a:rPr lang="sl-SI" dirty="0" smtClean="0">
                <a:latin typeface="Comic Sans MS" pitchFamily="66" charset="0"/>
              </a:rPr>
              <a:t> (nizozemska)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/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4357688" y="1571625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2000" dirty="0" smtClean="0">
                <a:latin typeface="Comic Sans MS" pitchFamily="66" charset="0"/>
              </a:rPr>
              <a:t>Oplemenjena jezersko-solčavska ovca</a:t>
            </a:r>
            <a:endParaRPr lang="sl-SI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sl-SI" sz="3200" dirty="0">
              <a:latin typeface="Calibri" pitchFamily="34" charset="0"/>
            </a:endParaRPr>
          </a:p>
        </p:txBody>
      </p:sp>
      <p:pic>
        <p:nvPicPr>
          <p:cNvPr id="10245" name="Picture 3" descr="E:\Uros\Slike\Internet\ovca01_Volcic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521" y="2420888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0063" y="4286250"/>
            <a:ext cx="2857500" cy="3571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200" dirty="0">
              <a:latin typeface="+mn-lt"/>
              <a:cs typeface="+mn-cs"/>
            </a:endParaRPr>
          </a:p>
        </p:txBody>
      </p:sp>
      <p:pic>
        <p:nvPicPr>
          <p:cNvPr id="10247" name="Picture 4" descr="E:\Uros\Slike\Internet\31815_p43_pic1_Sep_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37385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00563" y="4286250"/>
            <a:ext cx="2857500" cy="3571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11267" name="Ograda vsebine 3" descr="IMAG087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2990850" cy="4473575"/>
          </a:xfrm>
        </p:spPr>
      </p:pic>
      <p:pic>
        <p:nvPicPr>
          <p:cNvPr id="11268" name="Picture 2" descr="Sanja Mraz in Uroš Macerl, predsednik Ekokro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3644900"/>
            <a:ext cx="48244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Users\T60\Desktop\unnam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950" y="188913"/>
            <a:ext cx="57721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Comic Sans MS" pitchFamily="66" charset="0"/>
              </a:rPr>
              <a:t>NEKOČ IN DANES</a:t>
            </a:r>
            <a:endParaRPr lang="sl-SI" sz="4000" dirty="0"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l-SI" dirty="0" smtClean="0"/>
          </a:p>
          <a:p>
            <a:pPr algn="ctr">
              <a:buNone/>
            </a:pPr>
            <a:r>
              <a:rPr lang="sl-SI" dirty="0" smtClean="0">
                <a:latin typeface="Comic Sans MS" pitchFamily="66" charset="0"/>
              </a:rPr>
              <a:t>Leta 1989 sem podedoval kmetijo brez živali in strojev, ki je bila potrebna temeljite prenove. Veliko smo podirali in veliko gradili…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520</Words>
  <Application>Microsoft Office PowerPoint</Application>
  <PresentationFormat>Diaprojekcija na zaslonu (4:3)</PresentationFormat>
  <Paragraphs>136</Paragraphs>
  <Slides>44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44</vt:i4>
      </vt:variant>
    </vt:vector>
  </HeadingPairs>
  <TitlesOfParts>
    <vt:vector size="51" baseType="lpstr">
      <vt:lpstr>Arial</vt:lpstr>
      <vt:lpstr>Calibri</vt:lpstr>
      <vt:lpstr>Comic Sans MS</vt:lpstr>
      <vt:lpstr>Constantia</vt:lpstr>
      <vt:lpstr>Wingdings</vt:lpstr>
      <vt:lpstr>Wingdings 2</vt:lpstr>
      <vt:lpstr>Potek</vt:lpstr>
      <vt:lpstr>  PREDSTAVITEV KMETIJE ZELENA TRAVA  </vt:lpstr>
      <vt:lpstr>VSEBINA </vt:lpstr>
      <vt:lpstr>PREDSTAVITEV KMETIJE</vt:lpstr>
      <vt:lpstr>PowerPointova predstavitev</vt:lpstr>
      <vt:lpstr>PowerPointova predstavitev</vt:lpstr>
      <vt:lpstr>PowerPointova predstavitev</vt:lpstr>
      <vt:lpstr>GOSPODARSKO KRIŽANJE</vt:lpstr>
      <vt:lpstr>PowerPointova predstavitev</vt:lpstr>
      <vt:lpstr>NEKOČ IN DANES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PRODAJA</vt:lpstr>
      <vt:lpstr>Registrirali smo obrat za prodajo surovega mesa in jajc</vt:lpstr>
      <vt:lpstr>PowerPointova predstavitev</vt:lpstr>
      <vt:lpstr>OPREMA</vt:lpstr>
      <vt:lpstr>PowerPointova predstavitev</vt:lpstr>
      <vt:lpstr>NAČIN TRŽENJA SUROVEGA MESA</vt:lpstr>
      <vt:lpstr>CELI TRUPI</vt:lpstr>
      <vt:lpstr>KONFEKCIJONIRANO MESO</vt:lpstr>
      <vt:lpstr>GROBI RAZSEK</vt:lpstr>
      <vt:lpstr>FINI RAZSEK</vt:lpstr>
      <vt:lpstr>RAZSEK Z IZKOŠČIČEVANJEM</vt:lpstr>
      <vt:lpstr>PowerPointova predstavitev</vt:lpstr>
      <vt:lpstr>VAKUUMSKO PAKIRANO</vt:lpstr>
      <vt:lpstr>KVALITETA TRUPOV JE OSNOVA</vt:lpstr>
      <vt:lpstr>TEHNOLOGIJA REJE</vt:lpstr>
      <vt:lpstr>NA KVALITETO MESA VPLIVA:</vt:lpstr>
      <vt:lpstr>Tehnologija reje na pašniku</vt:lpstr>
      <vt:lpstr>Tehnologija reje na pašniku</vt:lpstr>
      <vt:lpstr>Tehnologija reje v hlevu</vt:lpstr>
      <vt:lpstr>Odstavitev in pitanje</vt:lpstr>
      <vt:lpstr>PowerPointova predstavitev</vt:lpstr>
      <vt:lpstr>NAČRTI KMETIJE</vt:lpstr>
      <vt:lpstr>      HVALA ZA POZORNOST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KMETIJE ZELENA TRAVA</dc:title>
  <dc:creator>Windows 7</dc:creator>
  <cp:lastModifiedBy>Windows User</cp:lastModifiedBy>
  <cp:revision>8</cp:revision>
  <dcterms:created xsi:type="dcterms:W3CDTF">2016-03-13T19:39:12Z</dcterms:created>
  <dcterms:modified xsi:type="dcterms:W3CDTF">2016-03-17T08:14:43Z</dcterms:modified>
</cp:coreProperties>
</file>